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6E653AE-D8A9-43C4-BB2F-E90AA0FB8AE6}" type="datetimeFigureOut">
              <a:rPr lang="en-US" smtClean="0"/>
              <a:t>11/21/2017</a:t>
            </a:fld>
            <a:endParaRPr lang="en-US"/>
          </a:p>
        </p:txBody>
      </p:sp>
      <p:sp>
        <p:nvSpPr>
          <p:cNvPr id="8" name="Slide Number Placeholder 7"/>
          <p:cNvSpPr>
            <a:spLocks noGrp="1"/>
          </p:cNvSpPr>
          <p:nvPr>
            <p:ph type="sldNum" sz="quarter" idx="11"/>
          </p:nvPr>
        </p:nvSpPr>
        <p:spPr/>
        <p:txBody>
          <a:bodyPr/>
          <a:lstStyle/>
          <a:p>
            <a:fld id="{95C12EEE-F97A-4937-B33D-EA20EB4DB51E}"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653AE-D8A9-43C4-BB2F-E90AA0FB8AE6}"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12EEE-F97A-4937-B33D-EA20EB4DB5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653AE-D8A9-43C4-BB2F-E90AA0FB8AE6}"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12EEE-F97A-4937-B33D-EA20EB4DB51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653AE-D8A9-43C4-BB2F-E90AA0FB8AE6}"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12EEE-F97A-4937-B33D-EA20EB4DB51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E653AE-D8A9-43C4-BB2F-E90AA0FB8AE6}" type="datetimeFigureOut">
              <a:rPr lang="en-US" smtClean="0"/>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12EEE-F97A-4937-B33D-EA20EB4DB51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6E653AE-D8A9-43C4-BB2F-E90AA0FB8AE6}" type="datetimeFigureOut">
              <a:rPr lang="en-US" smtClean="0"/>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12EEE-F97A-4937-B33D-EA20EB4DB51E}"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6E653AE-D8A9-43C4-BB2F-E90AA0FB8AE6}" type="datetimeFigureOut">
              <a:rPr lang="en-US" smtClean="0"/>
              <a:t>11/21/2017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C12EEE-F97A-4937-B33D-EA20EB4DB51E}"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653AE-D8A9-43C4-BB2F-E90AA0FB8AE6}" type="datetimeFigureOut">
              <a:rPr lang="en-US" smtClean="0"/>
              <a:t>11/21/2017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C12EEE-F97A-4937-B33D-EA20EB4DB51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653AE-D8A9-43C4-BB2F-E90AA0FB8AE6}" type="datetimeFigureOut">
              <a:rPr lang="en-US" smtClean="0"/>
              <a:t>11/21/2017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C12EEE-F97A-4937-B33D-EA20EB4DB51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653AE-D8A9-43C4-BB2F-E90AA0FB8AE6}" type="datetimeFigureOut">
              <a:rPr lang="en-US" smtClean="0"/>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12EEE-F97A-4937-B33D-EA20EB4DB51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653AE-D8A9-43C4-BB2F-E90AA0FB8AE6}" type="datetimeFigureOut">
              <a:rPr lang="en-US" smtClean="0"/>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12EEE-F97A-4937-B33D-EA20EB4DB51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56E653AE-D8A9-43C4-BB2F-E90AA0FB8AE6}" type="datetimeFigureOut">
              <a:rPr lang="en-US" smtClean="0"/>
              <a:t>11/21/2017</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95C12EEE-F97A-4937-B33D-EA20EB4DB51E}"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7696200" cy="4893647"/>
          </a:xfrm>
          <a:prstGeom prst="rect">
            <a:avLst/>
          </a:prstGeom>
          <a:noFill/>
        </p:spPr>
        <p:txBody>
          <a:bodyPr wrap="square" rtlCol="0">
            <a:spAutoFit/>
          </a:bodyPr>
          <a:lstStyle/>
          <a:p>
            <a:pPr algn="just"/>
            <a:r>
              <a:rPr lang="en-US" sz="2400" dirty="0"/>
              <a:t>This presentation is provided by the Monterey County Fire Training Officers Association. It intended for use by Monterey County public safety personnel or agencies, (law enforcement, fire service, EMS, dispatch, and other responders) that may be called upon to respond to, and operate at, an Active Shooter Incident.  This presentation is taken directly from the Monterey County Operational Area – Active Shooter Guideline, February 3, 2015.  The Active Shooter Guideline should be used as a supporting document to this presentation.  The guideline is contained in the Monterey County Fire Chiefs Association, Fire Operations Manual, Volume 1, Section 5.   </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5515980"/>
            <a:ext cx="3962400" cy="84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13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randombar(horizontal)">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761999"/>
          </a:xfrm>
        </p:spPr>
        <p:txBody>
          <a:bodyPr/>
          <a:lstStyle/>
          <a:p>
            <a:r>
              <a:rPr lang="en-US" dirty="0"/>
              <a:t>3. Procedures</a:t>
            </a:r>
          </a:p>
        </p:txBody>
      </p:sp>
      <p:sp>
        <p:nvSpPr>
          <p:cNvPr id="3" name="Content Placeholder 2"/>
          <p:cNvSpPr>
            <a:spLocks noGrp="1"/>
          </p:cNvSpPr>
          <p:nvPr>
            <p:ph idx="1"/>
          </p:nvPr>
        </p:nvSpPr>
        <p:spPr>
          <a:xfrm>
            <a:off x="914400" y="1524001"/>
            <a:ext cx="7315200" cy="4785360"/>
          </a:xfrm>
        </p:spPr>
        <p:txBody>
          <a:bodyPr/>
          <a:lstStyle/>
          <a:p>
            <a:pPr marL="45720" indent="0">
              <a:buNone/>
            </a:pPr>
            <a:r>
              <a:rPr lang="en-US" b="1" dirty="0" err="1">
                <a:solidFill>
                  <a:srgbClr val="FFFF00"/>
                </a:solidFill>
              </a:rPr>
              <a:t>i</a:t>
            </a:r>
            <a:r>
              <a:rPr lang="en-US" b="1" dirty="0">
                <a:solidFill>
                  <a:srgbClr val="FFFF00"/>
                </a:solidFill>
              </a:rPr>
              <a:t>. Fire Personnel: </a:t>
            </a:r>
          </a:p>
          <a:p>
            <a:r>
              <a:rPr lang="en-US" dirty="0"/>
              <a:t>The ranking fire official shall </a:t>
            </a:r>
          </a:p>
          <a:p>
            <a:pPr marL="45720" indent="0">
              <a:buNone/>
            </a:pPr>
            <a:r>
              <a:rPr lang="en-US" dirty="0"/>
              <a:t>   make contact with the IC. </a:t>
            </a:r>
          </a:p>
          <a:p>
            <a:r>
              <a:rPr lang="en-US" dirty="0"/>
              <a:t>Then a deliberate and cautious approach should be taken to the scene and, if this is known to be an ASI as initial units may not receive a “Code 4” from LE. </a:t>
            </a:r>
          </a:p>
          <a:p>
            <a:r>
              <a:rPr lang="en-US" dirty="0"/>
              <a:t>Fire personnel will don the appropriate Personal Protective Equipment (PPE). The minimum for fire personnel will be a ballistic vest, structure and helmet. </a:t>
            </a:r>
          </a:p>
          <a:p>
            <a:r>
              <a:rPr lang="en-US" dirty="0"/>
              <a:t>If possible reduce visibility risk, for example shirts with badges or PPE with reflective material. </a:t>
            </a:r>
          </a:p>
          <a:p>
            <a:r>
              <a:rPr lang="en-US" dirty="0"/>
              <a:t>Always maintain a high level of situational awareness. </a:t>
            </a:r>
          </a:p>
          <a:p>
            <a:r>
              <a:rPr lang="en-US" dirty="0"/>
              <a:t>All fire personnel must prepare to engage in a rescue group assignment. </a:t>
            </a:r>
          </a:p>
        </p:txBody>
      </p:sp>
      <p:pic>
        <p:nvPicPr>
          <p:cNvPr id="3074" name="Picture 2" descr="C:\Users\Dan Gearhart\Desktop\14938388526_b72fb74286_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54980"/>
            <a:ext cx="3124200" cy="207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2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randombar(horizontal)">
                                      <p:cBhvr>
                                        <p:cTn id="20" dur="500"/>
                                        <p:tgtEl>
                                          <p:spTgt spid="307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761999"/>
          </a:xfrm>
        </p:spPr>
        <p:txBody>
          <a:bodyPr/>
          <a:lstStyle/>
          <a:p>
            <a:r>
              <a:rPr lang="en-US" dirty="0"/>
              <a:t>4. Deployment</a:t>
            </a:r>
          </a:p>
        </p:txBody>
      </p:sp>
      <p:sp>
        <p:nvSpPr>
          <p:cNvPr id="3" name="Content Placeholder 2"/>
          <p:cNvSpPr>
            <a:spLocks noGrp="1"/>
          </p:cNvSpPr>
          <p:nvPr>
            <p:ph idx="1"/>
          </p:nvPr>
        </p:nvSpPr>
        <p:spPr>
          <a:xfrm>
            <a:off x="914400" y="1752601"/>
            <a:ext cx="7315200" cy="4556760"/>
          </a:xfrm>
        </p:spPr>
        <p:txBody>
          <a:bodyPr>
            <a:normAutofit fontScale="92500" lnSpcReduction="10000"/>
          </a:bodyPr>
          <a:lstStyle/>
          <a:p>
            <a:r>
              <a:rPr lang="en-US" b="1" dirty="0">
                <a:solidFill>
                  <a:srgbClr val="FFFF00"/>
                </a:solidFill>
              </a:rPr>
              <a:t>a. Force Protection Group (FPG) </a:t>
            </a:r>
          </a:p>
          <a:p>
            <a:r>
              <a:rPr lang="en-US" dirty="0"/>
              <a:t>A Force Protection Group from Law Enforcement will escort fire companies, which should form Rescue Groups (RG) and may have a need for forcible entry and or evacuation assistance. </a:t>
            </a:r>
          </a:p>
          <a:p>
            <a:r>
              <a:rPr lang="en-US" dirty="0"/>
              <a:t>The Rescue Group Leader will obtain a briefing from the Force Protection Group Leader to ensure that both groups understand the objective and direction of movement. During this operation, the RG will be working for the leader of FPG. </a:t>
            </a:r>
          </a:p>
          <a:p>
            <a:r>
              <a:rPr lang="en-US" dirty="0"/>
              <a:t>If the Contact Team (CT) cannot move the injured to the Casualty Collection Point (CCP), then the Rescue Groups and Force Protection Groups will need to search and locate the injured victim(s) in the areas that have been cleared and deemed secured by the initial Contact Teams (CT). </a:t>
            </a:r>
          </a:p>
          <a:p>
            <a:r>
              <a:rPr lang="en-US" dirty="0"/>
              <a:t>The injured shall be taken to a Casualty Collection Point (CCP) by the RG’s.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72143"/>
            <a:ext cx="3199458"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914399"/>
          </a:xfrm>
        </p:spPr>
        <p:txBody>
          <a:bodyPr/>
          <a:lstStyle/>
          <a:p>
            <a:r>
              <a:rPr lang="en-US" dirty="0"/>
              <a:t>4. Deployment</a:t>
            </a:r>
          </a:p>
        </p:txBody>
      </p:sp>
      <p:sp>
        <p:nvSpPr>
          <p:cNvPr id="3" name="Content Placeholder 2"/>
          <p:cNvSpPr>
            <a:spLocks noGrp="1"/>
          </p:cNvSpPr>
          <p:nvPr>
            <p:ph idx="1"/>
          </p:nvPr>
        </p:nvSpPr>
        <p:spPr>
          <a:xfrm>
            <a:off x="914400" y="1752600"/>
            <a:ext cx="7315200" cy="4724399"/>
          </a:xfrm>
        </p:spPr>
        <p:txBody>
          <a:bodyPr>
            <a:normAutofit fontScale="85000" lnSpcReduction="10000"/>
          </a:bodyPr>
          <a:lstStyle/>
          <a:p>
            <a:r>
              <a:rPr lang="en-US" b="1" dirty="0">
                <a:solidFill>
                  <a:srgbClr val="FFFF00"/>
                </a:solidFill>
              </a:rPr>
              <a:t>b. Rescue Groups:</a:t>
            </a:r>
          </a:p>
          <a:p>
            <a:r>
              <a:rPr lang="en-US" dirty="0"/>
              <a:t>The goal of the Rescue Groups is </a:t>
            </a:r>
          </a:p>
          <a:p>
            <a:pPr marL="45720" indent="0">
              <a:buNone/>
            </a:pPr>
            <a:r>
              <a:rPr lang="en-US" dirty="0"/>
              <a:t>    to rapidly move ASI victims with </a:t>
            </a:r>
          </a:p>
          <a:p>
            <a:pPr marL="45720" indent="0">
              <a:buNone/>
            </a:pPr>
            <a:r>
              <a:rPr lang="en-US" dirty="0"/>
              <a:t>    Force Protection from the warm </a:t>
            </a:r>
          </a:p>
          <a:p>
            <a:pPr marL="45720" indent="0">
              <a:buNone/>
            </a:pPr>
            <a:r>
              <a:rPr lang="en-US" dirty="0"/>
              <a:t>    zone to the Casualty Collection </a:t>
            </a:r>
          </a:p>
          <a:p>
            <a:pPr marL="45720" indent="0">
              <a:buNone/>
            </a:pPr>
            <a:r>
              <a:rPr lang="en-US" dirty="0"/>
              <a:t>    Point (CCP) if needed. </a:t>
            </a:r>
          </a:p>
          <a:p>
            <a:r>
              <a:rPr lang="en-US" dirty="0"/>
              <a:t>If triage and or lifesaving treatment is possible it should be performed. </a:t>
            </a:r>
          </a:p>
          <a:p>
            <a:r>
              <a:rPr lang="en-US" dirty="0"/>
              <a:t>In injury severity priority, patients should be taken to the Treatment Area (TA) in the cold zone where more definitive medical assessment and treatment can take place. </a:t>
            </a:r>
          </a:p>
          <a:p>
            <a:r>
              <a:rPr lang="en-US" dirty="0"/>
              <a:t>Litter teams or available Law Enforcement personnel can move patients from the CCP to the treatment area. </a:t>
            </a:r>
          </a:p>
          <a:p>
            <a:r>
              <a:rPr lang="en-US" dirty="0"/>
              <a:t>The location of the CCP should be in an area where initial triage and lifesaving treatment can be safely performed. This area is often where warm and cold zones meet and should be in an area large enough to accommodate the number of expected causalities.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0856" y="762000"/>
            <a:ext cx="4228655" cy="2389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90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randombar(horizontal)">
                                      <p:cBhvr>
                                        <p:cTn id="20" dur="500"/>
                                        <p:tgtEl>
                                          <p:spTgt spid="205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914399"/>
          </a:xfrm>
        </p:spPr>
        <p:txBody>
          <a:bodyPr/>
          <a:lstStyle/>
          <a:p>
            <a:r>
              <a:rPr lang="en-US" dirty="0"/>
              <a:t>4. Deployment</a:t>
            </a:r>
          </a:p>
        </p:txBody>
      </p:sp>
      <p:sp>
        <p:nvSpPr>
          <p:cNvPr id="3" name="Content Placeholder 2"/>
          <p:cNvSpPr>
            <a:spLocks noGrp="1"/>
          </p:cNvSpPr>
          <p:nvPr>
            <p:ph idx="1"/>
          </p:nvPr>
        </p:nvSpPr>
        <p:spPr>
          <a:xfrm>
            <a:off x="914400" y="1752600"/>
            <a:ext cx="7315200" cy="4556760"/>
          </a:xfrm>
        </p:spPr>
        <p:txBody>
          <a:bodyPr/>
          <a:lstStyle/>
          <a:p>
            <a:r>
              <a:rPr lang="en-US" b="1" dirty="0">
                <a:solidFill>
                  <a:srgbClr val="FFFF00"/>
                </a:solidFill>
              </a:rPr>
              <a:t>c. Operating in the Warm Zone:</a:t>
            </a:r>
          </a:p>
          <a:p>
            <a:r>
              <a:rPr lang="en-US" dirty="0"/>
              <a:t>All personnel operating in the warm zone or CCP area must avoid hallways and doorways, and should anticipate having to bunker behind areas of cover and concealment. </a:t>
            </a:r>
          </a:p>
          <a:p>
            <a:r>
              <a:rPr lang="en-US" dirty="0"/>
              <a:t>RGs must maintain a high level of situational awareness and may need to relocate injured patients to a treatment area in the cold zone when safe to do so. </a:t>
            </a:r>
          </a:p>
          <a:p>
            <a:r>
              <a:rPr lang="en-US" dirty="0"/>
              <a:t>Consider all out of place items </a:t>
            </a:r>
          </a:p>
          <a:p>
            <a:pPr marL="45720" indent="0">
              <a:buNone/>
            </a:pPr>
            <a:r>
              <a:rPr lang="en-US" dirty="0"/>
              <a:t>   dangerous and a situational </a:t>
            </a:r>
          </a:p>
          <a:p>
            <a:pPr marL="45720" indent="0">
              <a:buNone/>
            </a:pPr>
            <a:r>
              <a:rPr lang="en-US" dirty="0"/>
              <a:t>   awareness for Improvised </a:t>
            </a:r>
          </a:p>
          <a:p>
            <a:pPr marL="45720" indent="0">
              <a:buNone/>
            </a:pPr>
            <a:r>
              <a:rPr lang="en-US" dirty="0"/>
              <a:t>   Explosive Devices (IED) </a:t>
            </a:r>
          </a:p>
          <a:p>
            <a:pPr marL="45720" indent="0">
              <a:buNone/>
            </a:pPr>
            <a:r>
              <a:rPr lang="en-US" dirty="0"/>
              <a:t>   should be maintained.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62400"/>
            <a:ext cx="3505200"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6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randombar(horizontal)">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838199"/>
          </a:xfrm>
        </p:spPr>
        <p:txBody>
          <a:bodyPr/>
          <a:lstStyle/>
          <a:p>
            <a:r>
              <a:rPr lang="en-US" dirty="0"/>
              <a:t>4. Deployment</a:t>
            </a:r>
          </a:p>
        </p:txBody>
      </p:sp>
      <p:sp>
        <p:nvSpPr>
          <p:cNvPr id="3" name="Content Placeholder 2"/>
          <p:cNvSpPr>
            <a:spLocks noGrp="1"/>
          </p:cNvSpPr>
          <p:nvPr>
            <p:ph idx="1"/>
          </p:nvPr>
        </p:nvSpPr>
        <p:spPr>
          <a:xfrm>
            <a:off x="914400" y="1482005"/>
            <a:ext cx="7315200" cy="4709160"/>
          </a:xfrm>
        </p:spPr>
        <p:txBody>
          <a:bodyPr/>
          <a:lstStyle/>
          <a:p>
            <a:r>
              <a:rPr lang="en-US" b="1" dirty="0">
                <a:solidFill>
                  <a:srgbClr val="FFFF00"/>
                </a:solidFill>
              </a:rPr>
              <a:t>d. Equipment:</a:t>
            </a:r>
          </a:p>
          <a:p>
            <a:r>
              <a:rPr lang="en-US" dirty="0"/>
              <a:t>Limited equipment should be </a:t>
            </a:r>
          </a:p>
          <a:p>
            <a:pPr marL="45720" indent="0">
              <a:buNone/>
            </a:pPr>
            <a:r>
              <a:rPr lang="en-US" dirty="0"/>
              <a:t>   brought to the warm zone or CCP. </a:t>
            </a:r>
          </a:p>
          <a:p>
            <a:r>
              <a:rPr lang="en-US" dirty="0"/>
              <a:t>Recommendations for equipment in these areas are that which can be used for life saving treatment such as tourniquets, and bandages to control hemorrhage. </a:t>
            </a:r>
          </a:p>
          <a:p>
            <a:r>
              <a:rPr lang="en-US" dirty="0"/>
              <a:t>Additionally flashlights, thermal imaging cameras, portable forcible entry tools and triage equipment should be considered. </a:t>
            </a:r>
          </a:p>
          <a:p>
            <a:r>
              <a:rPr lang="en-US" b="1" dirty="0">
                <a:solidFill>
                  <a:srgbClr val="FFFF00"/>
                </a:solidFill>
              </a:rPr>
              <a:t>e. Conditions and Personnel Reports:</a:t>
            </a:r>
          </a:p>
          <a:p>
            <a:r>
              <a:rPr lang="en-US" dirty="0"/>
              <a:t>A recurrent CAN (Conditions, Actions, Needs) and PAR (Personnel Accountability Report) should be given to the ICP to ensure accountability and appropriate resource allocation.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243" y="381000"/>
            <a:ext cx="2971800" cy="1982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22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990599"/>
          </a:xfrm>
        </p:spPr>
        <p:txBody>
          <a:bodyPr/>
          <a:lstStyle/>
          <a:p>
            <a:r>
              <a:rPr lang="en-US" dirty="0"/>
              <a:t>5. Patient Treatment</a:t>
            </a:r>
          </a:p>
        </p:txBody>
      </p:sp>
      <p:sp>
        <p:nvSpPr>
          <p:cNvPr id="3" name="Content Placeholder 2"/>
          <p:cNvSpPr>
            <a:spLocks noGrp="1"/>
          </p:cNvSpPr>
          <p:nvPr>
            <p:ph idx="1"/>
          </p:nvPr>
        </p:nvSpPr>
        <p:spPr>
          <a:xfrm>
            <a:off x="685800" y="1828800"/>
            <a:ext cx="7772400" cy="4480561"/>
          </a:xfrm>
        </p:spPr>
        <p:txBody>
          <a:bodyPr>
            <a:normAutofit fontScale="85000" lnSpcReduction="10000"/>
          </a:bodyPr>
          <a:lstStyle/>
          <a:p>
            <a:r>
              <a:rPr lang="en-US" b="1" dirty="0">
                <a:solidFill>
                  <a:srgbClr val="FFFF00"/>
                </a:solidFill>
              </a:rPr>
              <a:t>a. Rescue:</a:t>
            </a:r>
          </a:p>
          <a:p>
            <a:r>
              <a:rPr lang="en-US" dirty="0"/>
              <a:t>Once victims have been identified, located, and the area secured, the Rescue Groups with Force Protection shall proceed and perform rescues during the ongoing incident. Additional RGs shall be deployed as needed with a Force Protection Group. </a:t>
            </a:r>
          </a:p>
          <a:p>
            <a:r>
              <a:rPr lang="en-US" b="1" dirty="0">
                <a:solidFill>
                  <a:srgbClr val="FFFF00"/>
                </a:solidFill>
              </a:rPr>
              <a:t>b. Stabilize:</a:t>
            </a:r>
          </a:p>
          <a:p>
            <a:r>
              <a:rPr lang="en-US" dirty="0"/>
              <a:t>All fire personnel providing treatment in the Casualty Collection Point (CCP) should only stabilize life threatening injuries. Medical treatment should not delay the rapid movement of ASI victims to the TA. </a:t>
            </a:r>
          </a:p>
          <a:p>
            <a:r>
              <a:rPr lang="en-US" b="1" dirty="0">
                <a:solidFill>
                  <a:srgbClr val="FFFF00"/>
                </a:solidFill>
              </a:rPr>
              <a:t>c. CAN / PAR</a:t>
            </a:r>
          </a:p>
          <a:p>
            <a:r>
              <a:rPr lang="en-US" dirty="0"/>
              <a:t>A recurrent situation status or </a:t>
            </a:r>
            <a:r>
              <a:rPr lang="en-US" b="1" dirty="0"/>
              <a:t>CAN </a:t>
            </a:r>
          </a:p>
          <a:p>
            <a:pPr marL="45720" indent="0">
              <a:buNone/>
            </a:pPr>
            <a:r>
              <a:rPr lang="en-US" dirty="0"/>
              <a:t>   report should be given to the ICP to </a:t>
            </a:r>
          </a:p>
          <a:p>
            <a:pPr marL="45720" indent="0">
              <a:buNone/>
            </a:pPr>
            <a:r>
              <a:rPr lang="en-US" dirty="0"/>
              <a:t>   ensure adequate resources are ordered </a:t>
            </a:r>
          </a:p>
          <a:p>
            <a:pPr marL="45720" indent="0">
              <a:buNone/>
            </a:pPr>
            <a:r>
              <a:rPr lang="en-US" dirty="0"/>
              <a:t>   and patient number is updated. A </a:t>
            </a:r>
            <a:r>
              <a:rPr lang="en-US" b="1" dirty="0"/>
              <a:t>PAR </a:t>
            </a:r>
          </a:p>
          <a:p>
            <a:pPr marL="45720" indent="0">
              <a:buNone/>
            </a:pPr>
            <a:r>
              <a:rPr lang="en-US" dirty="0"/>
              <a:t>   count should also be routinely performed </a:t>
            </a:r>
          </a:p>
          <a:p>
            <a:pPr marL="45720" indent="0">
              <a:buNone/>
            </a:pPr>
            <a:r>
              <a:rPr lang="en-US" dirty="0"/>
              <a:t>   to ensure accountability. </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4267200"/>
            <a:ext cx="31242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Dan Gearhart\Pictures\Active Shooter\DSC_01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7369" y="304524"/>
            <a:ext cx="2662868" cy="159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12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randombar(horizontal)">
                                      <p:cBhvr>
                                        <p:cTn id="33" dur="500"/>
                                        <p:tgtEl>
                                          <p:spTgt spid="10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500"/>
                                        <p:tgtEl>
                                          <p:spTgt spid="3">
                                            <p:txEl>
                                              <p:pRg st="9" end="9"/>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fade">
                                      <p:cBhvr>
                                        <p:cTn id="5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04800"/>
            <a:ext cx="7343340" cy="635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76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914399"/>
          </a:xfrm>
        </p:spPr>
        <p:txBody>
          <a:bodyPr>
            <a:normAutofit fontScale="90000"/>
          </a:bodyPr>
          <a:lstStyle/>
          <a:p>
            <a:r>
              <a:rPr lang="en-US" dirty="0"/>
              <a:t>Appendix B – Definitions</a:t>
            </a:r>
            <a:br>
              <a:rPr lang="en-US" dirty="0"/>
            </a:br>
            <a:r>
              <a:rPr lang="en-US" sz="2000" dirty="0"/>
              <a:t>(Refer to the ASG for Definitions)</a:t>
            </a:r>
          </a:p>
        </p:txBody>
      </p:sp>
      <p:sp>
        <p:nvSpPr>
          <p:cNvPr id="3" name="Content Placeholder 2"/>
          <p:cNvSpPr>
            <a:spLocks noGrp="1"/>
          </p:cNvSpPr>
          <p:nvPr>
            <p:ph sz="quarter" idx="13"/>
          </p:nvPr>
        </p:nvSpPr>
        <p:spPr>
          <a:xfrm>
            <a:off x="838200" y="1828800"/>
            <a:ext cx="3642360" cy="4507992"/>
          </a:xfrm>
        </p:spPr>
        <p:txBody>
          <a:bodyPr/>
          <a:lstStyle/>
          <a:p>
            <a:r>
              <a:rPr lang="en-US" dirty="0"/>
              <a:t>Active Shooter Incident</a:t>
            </a:r>
          </a:p>
          <a:p>
            <a:r>
              <a:rPr lang="en-US" dirty="0"/>
              <a:t>Active Shooter Cold Zone</a:t>
            </a:r>
          </a:p>
          <a:p>
            <a:r>
              <a:rPr lang="en-US" dirty="0"/>
              <a:t>Active Shooter Warm Zone</a:t>
            </a:r>
          </a:p>
          <a:p>
            <a:r>
              <a:rPr lang="en-US" dirty="0"/>
              <a:t>Active Shooter Hot Zone</a:t>
            </a:r>
          </a:p>
          <a:p>
            <a:r>
              <a:rPr lang="en-US" dirty="0"/>
              <a:t>Asymmetrical Warfare</a:t>
            </a:r>
          </a:p>
          <a:p>
            <a:r>
              <a:rPr lang="en-US" dirty="0"/>
              <a:t>Body Armor</a:t>
            </a:r>
          </a:p>
          <a:p>
            <a:r>
              <a:rPr lang="en-US" dirty="0"/>
              <a:t>Causality Collection Point</a:t>
            </a:r>
          </a:p>
          <a:p>
            <a:r>
              <a:rPr lang="en-US" dirty="0"/>
              <a:t>Conditions, Actions, Needs</a:t>
            </a:r>
          </a:p>
          <a:p>
            <a:r>
              <a:rPr lang="en-US" dirty="0"/>
              <a:t>Contact Team</a:t>
            </a:r>
          </a:p>
          <a:p>
            <a:r>
              <a:rPr lang="en-US" dirty="0"/>
              <a:t>Concealment </a:t>
            </a:r>
          </a:p>
          <a:p>
            <a:r>
              <a:rPr lang="en-US" dirty="0"/>
              <a:t>Cover</a:t>
            </a:r>
          </a:p>
          <a:p>
            <a:r>
              <a:rPr lang="en-US" dirty="0"/>
              <a:t>Force Protection Group</a:t>
            </a:r>
          </a:p>
        </p:txBody>
      </p:sp>
      <p:sp>
        <p:nvSpPr>
          <p:cNvPr id="4" name="Content Placeholder 3"/>
          <p:cNvSpPr>
            <a:spLocks noGrp="1"/>
          </p:cNvSpPr>
          <p:nvPr>
            <p:ph sz="quarter" idx="14"/>
          </p:nvPr>
        </p:nvSpPr>
        <p:spPr>
          <a:xfrm>
            <a:off x="4648200" y="1828800"/>
            <a:ext cx="3810000" cy="4510087"/>
          </a:xfrm>
        </p:spPr>
        <p:txBody>
          <a:bodyPr/>
          <a:lstStyle/>
          <a:p>
            <a:r>
              <a:rPr lang="en-US" dirty="0"/>
              <a:t>Improvised Explosive Device</a:t>
            </a:r>
          </a:p>
          <a:p>
            <a:r>
              <a:rPr lang="en-US" dirty="0"/>
              <a:t>Incident Action Plan</a:t>
            </a:r>
          </a:p>
          <a:p>
            <a:r>
              <a:rPr lang="en-US" dirty="0"/>
              <a:t>Incident Command Post</a:t>
            </a:r>
          </a:p>
          <a:p>
            <a:r>
              <a:rPr lang="en-US" dirty="0"/>
              <a:t>Individual First Aid Kit</a:t>
            </a:r>
          </a:p>
          <a:p>
            <a:r>
              <a:rPr lang="en-US" dirty="0"/>
              <a:t>Law Enforcement</a:t>
            </a:r>
          </a:p>
          <a:p>
            <a:r>
              <a:rPr lang="en-US" dirty="0"/>
              <a:t>Life Hazard Control Zones</a:t>
            </a:r>
          </a:p>
          <a:p>
            <a:r>
              <a:rPr lang="en-US" dirty="0"/>
              <a:t>Mass Casualty Incident</a:t>
            </a:r>
          </a:p>
          <a:p>
            <a:r>
              <a:rPr lang="en-US" dirty="0"/>
              <a:t>Personnel Accountability Report</a:t>
            </a:r>
          </a:p>
          <a:p>
            <a:r>
              <a:rPr lang="en-US" dirty="0"/>
              <a:t>Rescue Group</a:t>
            </a:r>
          </a:p>
          <a:p>
            <a:r>
              <a:rPr lang="en-US" dirty="0"/>
              <a:t>Threat</a:t>
            </a:r>
          </a:p>
          <a:p>
            <a:r>
              <a:rPr lang="en-US" dirty="0"/>
              <a:t>Treatment Area </a:t>
            </a:r>
          </a:p>
        </p:txBody>
      </p:sp>
    </p:spTree>
    <p:extLst>
      <p:ext uri="{BB962C8B-B14F-4D97-AF65-F5344CB8AC3E}">
        <p14:creationId xmlns:p14="http://schemas.microsoft.com/office/powerpoint/2010/main" val="48647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2" dur="500"/>
                                        <p:tgtEl>
                                          <p:spTgt spid="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7" dur="500"/>
                                        <p:tgtEl>
                                          <p:spTgt spid="4">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82" dur="500"/>
                                        <p:tgtEl>
                                          <p:spTgt spid="4">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87" dur="500"/>
                                        <p:tgtEl>
                                          <p:spTgt spid="4">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92" dur="500"/>
                                        <p:tgtEl>
                                          <p:spTgt spid="4">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97" dur="500"/>
                                        <p:tgtEl>
                                          <p:spTgt spid="4">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102" dur="500"/>
                                        <p:tgtEl>
                                          <p:spTgt spid="4">
                                            <p:txEl>
                                              <p:pRg st="6" end="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4">
                                            <p:txEl>
                                              <p:pRg st="7" end="7"/>
                                            </p:txEl>
                                          </p:spTgt>
                                        </p:tgtEl>
                                        <p:attrNameLst>
                                          <p:attrName>style.visibility</p:attrName>
                                        </p:attrNameLst>
                                      </p:cBhvr>
                                      <p:to>
                                        <p:strVal val="visible"/>
                                      </p:to>
                                    </p:set>
                                    <p:animEffect transition="in" filter="randombar(horizontal)">
                                      <p:cBhvr>
                                        <p:cTn id="107" dur="500"/>
                                        <p:tgtEl>
                                          <p:spTgt spid="4">
                                            <p:txEl>
                                              <p:pRg st="7" end="7"/>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grpId="0" nodeType="clickEffect">
                                  <p:stCondLst>
                                    <p:cond delay="0"/>
                                  </p:stCondLst>
                                  <p:childTnLst>
                                    <p:set>
                                      <p:cBhvr>
                                        <p:cTn id="111" dur="1" fill="hold">
                                          <p:stCondLst>
                                            <p:cond delay="0"/>
                                          </p:stCondLst>
                                        </p:cTn>
                                        <p:tgtEl>
                                          <p:spTgt spid="4">
                                            <p:txEl>
                                              <p:pRg st="8" end="8"/>
                                            </p:txEl>
                                          </p:spTgt>
                                        </p:tgtEl>
                                        <p:attrNameLst>
                                          <p:attrName>style.visibility</p:attrName>
                                        </p:attrNameLst>
                                      </p:cBhvr>
                                      <p:to>
                                        <p:strVal val="visible"/>
                                      </p:to>
                                    </p:set>
                                    <p:animEffect transition="in" filter="randombar(horizontal)">
                                      <p:cBhvr>
                                        <p:cTn id="112" dur="500"/>
                                        <p:tgtEl>
                                          <p:spTgt spid="4">
                                            <p:txEl>
                                              <p:pRg st="8" end="8"/>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
                                            <p:txEl>
                                              <p:pRg st="9" end="9"/>
                                            </p:txEl>
                                          </p:spTgt>
                                        </p:tgtEl>
                                        <p:attrNameLst>
                                          <p:attrName>style.visibility</p:attrName>
                                        </p:attrNameLst>
                                      </p:cBhvr>
                                      <p:to>
                                        <p:strVal val="visible"/>
                                      </p:to>
                                    </p:set>
                                    <p:animEffect transition="in" filter="randombar(horizontal)">
                                      <p:cBhvr>
                                        <p:cTn id="117" dur="500"/>
                                        <p:tgtEl>
                                          <p:spTgt spid="4">
                                            <p:txEl>
                                              <p:pRg st="9" end="9"/>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4">
                                            <p:txEl>
                                              <p:pRg st="10" end="10"/>
                                            </p:txEl>
                                          </p:spTgt>
                                        </p:tgtEl>
                                        <p:attrNameLst>
                                          <p:attrName>style.visibility</p:attrName>
                                        </p:attrNameLst>
                                      </p:cBhvr>
                                      <p:to>
                                        <p:strVal val="visible"/>
                                      </p:to>
                                    </p:set>
                                    <p:animEffect transition="in" filter="randombar(horizontal)">
                                      <p:cBhvr>
                                        <p:cTn id="12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985" y="328612"/>
            <a:ext cx="3943588" cy="279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Dan Gearhart\Pictures\Active Shooter\13047892_1163251683726036_2154119425869975998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6985" y="3616625"/>
            <a:ext cx="3937471" cy="262434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3616625"/>
            <a:ext cx="3828839" cy="2624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62" y="328612"/>
            <a:ext cx="3769176" cy="279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6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par>
                                <p:cTn id="11" presetID="3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1000" fill="hold"/>
                                        <p:tgtEl>
                                          <p:spTgt spid="1027"/>
                                        </p:tgtEl>
                                        <p:attrNameLst>
                                          <p:attrName>ppt_w</p:attrName>
                                        </p:attrNameLst>
                                      </p:cBhvr>
                                      <p:tavLst>
                                        <p:tav tm="0">
                                          <p:val>
                                            <p:fltVal val="0"/>
                                          </p:val>
                                        </p:tav>
                                        <p:tav tm="100000">
                                          <p:val>
                                            <p:strVal val="#ppt_w"/>
                                          </p:val>
                                        </p:tav>
                                      </p:tavLst>
                                    </p:anim>
                                    <p:anim calcmode="lin" valueType="num">
                                      <p:cBhvr>
                                        <p:cTn id="14" dur="1000" fill="hold"/>
                                        <p:tgtEl>
                                          <p:spTgt spid="1027"/>
                                        </p:tgtEl>
                                        <p:attrNameLst>
                                          <p:attrName>ppt_h</p:attrName>
                                        </p:attrNameLst>
                                      </p:cBhvr>
                                      <p:tavLst>
                                        <p:tav tm="0">
                                          <p:val>
                                            <p:fltVal val="0"/>
                                          </p:val>
                                        </p:tav>
                                        <p:tav tm="100000">
                                          <p:val>
                                            <p:strVal val="#ppt_h"/>
                                          </p:val>
                                        </p:tav>
                                      </p:tavLst>
                                    </p:anim>
                                    <p:anim calcmode="lin" valueType="num">
                                      <p:cBhvr>
                                        <p:cTn id="15" dur="1000" fill="hold"/>
                                        <p:tgtEl>
                                          <p:spTgt spid="1027"/>
                                        </p:tgtEl>
                                        <p:attrNameLst>
                                          <p:attrName>style.rotation</p:attrName>
                                        </p:attrNameLst>
                                      </p:cBhvr>
                                      <p:tavLst>
                                        <p:tav tm="0">
                                          <p:val>
                                            <p:fltVal val="90"/>
                                          </p:val>
                                        </p:tav>
                                        <p:tav tm="100000">
                                          <p:val>
                                            <p:fltVal val="0"/>
                                          </p:val>
                                        </p:tav>
                                      </p:tavLst>
                                    </p:anim>
                                    <p:animEffect transition="in" filter="fade">
                                      <p:cBhvr>
                                        <p:cTn id="16" dur="1000"/>
                                        <p:tgtEl>
                                          <p:spTgt spid="1027"/>
                                        </p:tgtEl>
                                      </p:cBhvr>
                                    </p:animEffect>
                                  </p:childTnLst>
                                </p:cTn>
                              </p:par>
                              <p:par>
                                <p:cTn id="17" presetID="31"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p:cTn id="19" dur="1000" fill="hold"/>
                                        <p:tgtEl>
                                          <p:spTgt spid="1029"/>
                                        </p:tgtEl>
                                        <p:attrNameLst>
                                          <p:attrName>ppt_w</p:attrName>
                                        </p:attrNameLst>
                                      </p:cBhvr>
                                      <p:tavLst>
                                        <p:tav tm="0">
                                          <p:val>
                                            <p:fltVal val="0"/>
                                          </p:val>
                                        </p:tav>
                                        <p:tav tm="100000">
                                          <p:val>
                                            <p:strVal val="#ppt_w"/>
                                          </p:val>
                                        </p:tav>
                                      </p:tavLst>
                                    </p:anim>
                                    <p:anim calcmode="lin" valueType="num">
                                      <p:cBhvr>
                                        <p:cTn id="20" dur="1000" fill="hold"/>
                                        <p:tgtEl>
                                          <p:spTgt spid="1029"/>
                                        </p:tgtEl>
                                        <p:attrNameLst>
                                          <p:attrName>ppt_h</p:attrName>
                                        </p:attrNameLst>
                                      </p:cBhvr>
                                      <p:tavLst>
                                        <p:tav tm="0">
                                          <p:val>
                                            <p:fltVal val="0"/>
                                          </p:val>
                                        </p:tav>
                                        <p:tav tm="100000">
                                          <p:val>
                                            <p:strVal val="#ppt_h"/>
                                          </p:val>
                                        </p:tav>
                                      </p:tavLst>
                                    </p:anim>
                                    <p:anim calcmode="lin" valueType="num">
                                      <p:cBhvr>
                                        <p:cTn id="21" dur="1000" fill="hold"/>
                                        <p:tgtEl>
                                          <p:spTgt spid="1029"/>
                                        </p:tgtEl>
                                        <p:attrNameLst>
                                          <p:attrName>style.rotation</p:attrName>
                                        </p:attrNameLst>
                                      </p:cBhvr>
                                      <p:tavLst>
                                        <p:tav tm="0">
                                          <p:val>
                                            <p:fltVal val="90"/>
                                          </p:val>
                                        </p:tav>
                                        <p:tav tm="100000">
                                          <p:val>
                                            <p:fltVal val="0"/>
                                          </p:val>
                                        </p:tav>
                                      </p:tavLst>
                                    </p:anim>
                                    <p:animEffect transition="in" filter="fade">
                                      <p:cBhvr>
                                        <p:cTn id="22" dur="1000"/>
                                        <p:tgtEl>
                                          <p:spTgt spid="1029"/>
                                        </p:tgtEl>
                                      </p:cBhvr>
                                    </p:animEffect>
                                  </p:childTnLst>
                                </p:cTn>
                              </p:par>
                              <p:par>
                                <p:cTn id="23" presetID="3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p:cTn id="25" dur="1000" fill="hold"/>
                                        <p:tgtEl>
                                          <p:spTgt spid="1028"/>
                                        </p:tgtEl>
                                        <p:attrNameLst>
                                          <p:attrName>ppt_w</p:attrName>
                                        </p:attrNameLst>
                                      </p:cBhvr>
                                      <p:tavLst>
                                        <p:tav tm="0">
                                          <p:val>
                                            <p:fltVal val="0"/>
                                          </p:val>
                                        </p:tav>
                                        <p:tav tm="100000">
                                          <p:val>
                                            <p:strVal val="#ppt_w"/>
                                          </p:val>
                                        </p:tav>
                                      </p:tavLst>
                                    </p:anim>
                                    <p:anim calcmode="lin" valueType="num">
                                      <p:cBhvr>
                                        <p:cTn id="26" dur="1000" fill="hold"/>
                                        <p:tgtEl>
                                          <p:spTgt spid="1028"/>
                                        </p:tgtEl>
                                        <p:attrNameLst>
                                          <p:attrName>ppt_h</p:attrName>
                                        </p:attrNameLst>
                                      </p:cBhvr>
                                      <p:tavLst>
                                        <p:tav tm="0">
                                          <p:val>
                                            <p:fltVal val="0"/>
                                          </p:val>
                                        </p:tav>
                                        <p:tav tm="100000">
                                          <p:val>
                                            <p:strVal val="#ppt_h"/>
                                          </p:val>
                                        </p:tav>
                                      </p:tavLst>
                                    </p:anim>
                                    <p:anim calcmode="lin" valueType="num">
                                      <p:cBhvr>
                                        <p:cTn id="27" dur="1000" fill="hold"/>
                                        <p:tgtEl>
                                          <p:spTgt spid="1028"/>
                                        </p:tgtEl>
                                        <p:attrNameLst>
                                          <p:attrName>style.rotation</p:attrName>
                                        </p:attrNameLst>
                                      </p:cBhvr>
                                      <p:tavLst>
                                        <p:tav tm="0">
                                          <p:val>
                                            <p:fltVal val="90"/>
                                          </p:val>
                                        </p:tav>
                                        <p:tav tm="100000">
                                          <p:val>
                                            <p:fltVal val="0"/>
                                          </p:val>
                                        </p:tav>
                                      </p:tavLst>
                                    </p:anim>
                                    <p:animEffect transition="in" filter="fade">
                                      <p:cBhvr>
                                        <p:cTn id="2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Monterey County Operational Area</a:t>
            </a:r>
          </a:p>
        </p:txBody>
      </p:sp>
      <p:sp>
        <p:nvSpPr>
          <p:cNvPr id="3" name="Subtitle 2"/>
          <p:cNvSpPr>
            <a:spLocks noGrp="1"/>
          </p:cNvSpPr>
          <p:nvPr>
            <p:ph type="subTitle" idx="1"/>
          </p:nvPr>
        </p:nvSpPr>
        <p:spPr/>
        <p:txBody>
          <a:bodyPr/>
          <a:lstStyle/>
          <a:p>
            <a:r>
              <a:rPr lang="en-US" sz="4400" dirty="0"/>
              <a:t>Active Shooter Guideline </a:t>
            </a:r>
            <a:r>
              <a:rPr lang="en-US" dirty="0"/>
              <a:t>– February 3, 2015</a:t>
            </a:r>
          </a:p>
        </p:txBody>
      </p:sp>
    </p:spTree>
    <p:extLst>
      <p:ext uri="{BB962C8B-B14F-4D97-AF65-F5344CB8AC3E}">
        <p14:creationId xmlns:p14="http://schemas.microsoft.com/office/powerpoint/2010/main" val="23975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914399"/>
          </a:xfrm>
        </p:spPr>
        <p:txBody>
          <a:bodyPr/>
          <a:lstStyle/>
          <a:p>
            <a:r>
              <a:rPr lang="en-US" dirty="0"/>
              <a:t>1. Purpose</a:t>
            </a:r>
          </a:p>
        </p:txBody>
      </p:sp>
      <p:sp>
        <p:nvSpPr>
          <p:cNvPr id="3" name="Content Placeholder 2"/>
          <p:cNvSpPr>
            <a:spLocks noGrp="1"/>
          </p:cNvSpPr>
          <p:nvPr>
            <p:ph idx="1"/>
          </p:nvPr>
        </p:nvSpPr>
        <p:spPr>
          <a:xfrm>
            <a:off x="762000" y="1600200"/>
            <a:ext cx="7696200" cy="4876800"/>
          </a:xfrm>
        </p:spPr>
        <p:txBody>
          <a:bodyPr>
            <a:normAutofit/>
          </a:bodyPr>
          <a:lstStyle/>
          <a:p>
            <a:endParaRPr lang="en-US" dirty="0"/>
          </a:p>
          <a:p>
            <a:r>
              <a:rPr lang="en-US" dirty="0"/>
              <a:t>This procedure establishes guidelines for Monterey County Public Safety Personnel who respond to Active Shooter Incidents (ASI). The goal is to provide effective rescue and treatment procedures, common communications, and coordination, as well as provide for responder safety while working at an Active Shooter Incident. </a:t>
            </a:r>
          </a:p>
          <a:p>
            <a:r>
              <a:rPr lang="en-US" dirty="0"/>
              <a:t>Recommendations for effective operations with Law Enforcement, Fire, and EMS personnel require common terminology, communications and capabilities. The purpose of operations across the responding entities is to maximize survivability for victims and is based on actions contained in the acronym </a:t>
            </a:r>
            <a:r>
              <a:rPr lang="en-US" b="1" dirty="0">
                <a:solidFill>
                  <a:srgbClr val="FFFF00"/>
                </a:solidFill>
              </a:rPr>
              <a:t>THREAT</a:t>
            </a:r>
            <a:r>
              <a:rPr lang="en-US" dirty="0">
                <a:solidFill>
                  <a:srgbClr val="FFFF00"/>
                </a:solidFill>
              </a:rPr>
              <a:t>: (Threat Suppression, Hemorrhage Control, Rapid Extrication, Assessment by Medical, Transport to care)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5499" y="304797"/>
            <a:ext cx="2459738" cy="1524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669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1"/>
            <a:ext cx="7315200" cy="761999"/>
          </a:xfrm>
        </p:spPr>
        <p:txBody>
          <a:bodyPr/>
          <a:lstStyle/>
          <a:p>
            <a:r>
              <a:rPr lang="en-US" dirty="0"/>
              <a:t>2. Use</a:t>
            </a:r>
          </a:p>
        </p:txBody>
      </p:sp>
      <p:sp>
        <p:nvSpPr>
          <p:cNvPr id="3" name="Content Placeholder 2"/>
          <p:cNvSpPr>
            <a:spLocks noGrp="1"/>
          </p:cNvSpPr>
          <p:nvPr>
            <p:ph idx="1"/>
          </p:nvPr>
        </p:nvSpPr>
        <p:spPr>
          <a:xfrm>
            <a:off x="914400" y="1600200"/>
            <a:ext cx="7315200" cy="4709161"/>
          </a:xfrm>
        </p:spPr>
        <p:txBody>
          <a:bodyPr/>
          <a:lstStyle/>
          <a:p>
            <a:endParaRPr lang="en-US" dirty="0"/>
          </a:p>
          <a:p>
            <a:r>
              <a:rPr lang="en-US" dirty="0"/>
              <a:t>This guideline applies to Public Safety personnel operating        at the scene of an Active Shooter Emergency.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971800"/>
            <a:ext cx="4744497" cy="3373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8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1"/>
            <a:ext cx="7315200" cy="761999"/>
          </a:xfrm>
        </p:spPr>
        <p:txBody>
          <a:bodyPr/>
          <a:lstStyle/>
          <a:p>
            <a:r>
              <a:rPr lang="en-US" dirty="0"/>
              <a:t>3. Procedure    </a:t>
            </a:r>
          </a:p>
        </p:txBody>
      </p:sp>
      <p:sp>
        <p:nvSpPr>
          <p:cNvPr id="3" name="Content Placeholder 2"/>
          <p:cNvSpPr>
            <a:spLocks noGrp="1"/>
          </p:cNvSpPr>
          <p:nvPr>
            <p:ph idx="1"/>
          </p:nvPr>
        </p:nvSpPr>
        <p:spPr>
          <a:xfrm>
            <a:off x="685800" y="1447800"/>
            <a:ext cx="7848600" cy="5105400"/>
          </a:xfrm>
        </p:spPr>
        <p:txBody>
          <a:bodyPr>
            <a:normAutofit fontScale="92500" lnSpcReduction="10000"/>
          </a:bodyPr>
          <a:lstStyle/>
          <a:p>
            <a:endParaRPr lang="en-US" dirty="0"/>
          </a:p>
          <a:p>
            <a:pPr marL="45720" indent="0">
              <a:buNone/>
            </a:pPr>
            <a:r>
              <a:rPr lang="en-US" dirty="0"/>
              <a:t> </a:t>
            </a:r>
            <a:r>
              <a:rPr lang="en-US" dirty="0">
                <a:solidFill>
                  <a:srgbClr val="FFFF00"/>
                </a:solidFill>
              </a:rPr>
              <a:t>a</a:t>
            </a:r>
            <a:r>
              <a:rPr lang="en-US" b="1" dirty="0">
                <a:solidFill>
                  <a:srgbClr val="FFFF00"/>
                </a:solidFill>
              </a:rPr>
              <a:t>. Law Enforcement: </a:t>
            </a:r>
          </a:p>
          <a:p>
            <a:r>
              <a:rPr lang="en-US" dirty="0"/>
              <a:t>Law Enforcement (LE) will arrive </a:t>
            </a:r>
          </a:p>
          <a:p>
            <a:pPr marL="45720" indent="0">
              <a:buNone/>
            </a:pPr>
            <a:r>
              <a:rPr lang="en-US" dirty="0"/>
              <a:t>   and make the determination that </a:t>
            </a:r>
          </a:p>
          <a:p>
            <a:pPr marL="45720" indent="0">
              <a:buNone/>
            </a:pPr>
            <a:r>
              <a:rPr lang="en-US" dirty="0"/>
              <a:t>   the incident involves an active </a:t>
            </a:r>
          </a:p>
          <a:p>
            <a:pPr marL="45720" indent="0">
              <a:buNone/>
            </a:pPr>
            <a:r>
              <a:rPr lang="en-US" dirty="0"/>
              <a:t>   shooter or other ongoing acts of violence. </a:t>
            </a:r>
          </a:p>
          <a:p>
            <a:r>
              <a:rPr lang="en-US" dirty="0"/>
              <a:t>The first responding patrol officers will form a Contact Team (CT) and proceed to locate and isolate the suspect(s) followed by additional CT’s. The role of the Contact Team (CT) is to engage the suspect(s) to limit the possibility of injury or death to victims. </a:t>
            </a:r>
          </a:p>
          <a:p>
            <a:r>
              <a:rPr lang="en-US" dirty="0"/>
              <a:t>As additional officers arrive, a safe perimeter will be established and a Casualty Collection Point (CCP) will be established. </a:t>
            </a:r>
          </a:p>
          <a:p>
            <a:r>
              <a:rPr lang="en-US" dirty="0"/>
              <a:t>Law Enforcement will take command of the incident (Incident Command - IC) and establish the location of the Incident’s Command Post (ICP) until a higher ranking LE Officer arrives. The ranking officer should then enter into Unified Command with the ranking Fire Officer as soon as possible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400" y="14591268"/>
            <a:ext cx="4427420" cy="295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C:\Users\Dan Gearhart\Pictures\Active Shooter\Active shooter drill-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8600"/>
            <a:ext cx="334505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14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randombar(horizontal)">
                                      <p:cBhvr>
                                        <p:cTn id="34" dur="500"/>
                                        <p:tgtEl>
                                          <p:spTgt spid="51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1"/>
            <a:ext cx="7315200" cy="761999"/>
          </a:xfrm>
        </p:spPr>
        <p:txBody>
          <a:bodyPr/>
          <a:lstStyle/>
          <a:p>
            <a:r>
              <a:rPr lang="en-US" dirty="0"/>
              <a:t>3. Procedure</a:t>
            </a:r>
          </a:p>
        </p:txBody>
      </p:sp>
      <p:sp>
        <p:nvSpPr>
          <p:cNvPr id="3" name="Content Placeholder 2"/>
          <p:cNvSpPr>
            <a:spLocks noGrp="1"/>
          </p:cNvSpPr>
          <p:nvPr>
            <p:ph idx="1"/>
          </p:nvPr>
        </p:nvSpPr>
        <p:spPr>
          <a:xfrm>
            <a:off x="914400" y="1447800"/>
            <a:ext cx="7315200" cy="4953001"/>
          </a:xfrm>
        </p:spPr>
        <p:txBody>
          <a:bodyPr/>
          <a:lstStyle/>
          <a:p>
            <a:endParaRPr lang="en-US" dirty="0"/>
          </a:p>
          <a:p>
            <a:pPr marL="45720" indent="0">
              <a:buNone/>
            </a:pPr>
            <a:r>
              <a:rPr lang="en-US" b="1" dirty="0">
                <a:solidFill>
                  <a:srgbClr val="FFFF00"/>
                </a:solidFill>
              </a:rPr>
              <a:t>b. First Arriving Fire Officer and/or Duty Chief: </a:t>
            </a:r>
          </a:p>
          <a:p>
            <a:r>
              <a:rPr lang="en-US" dirty="0"/>
              <a:t>The first arriving Company Officer or Duty Chief shall make contact with the on-scene Law Enforcement Incident Commander, enter into a Unified Command, determine what additional resources are needed, and assist with the development of the Incident Action Plan (IAP) (ICS-201). </a:t>
            </a:r>
          </a:p>
          <a:p>
            <a:r>
              <a:rPr lang="en-US" dirty="0"/>
              <a:t>The Company Officer or Duty Chief </a:t>
            </a:r>
          </a:p>
          <a:p>
            <a:pPr marL="45720" indent="0">
              <a:buNone/>
            </a:pPr>
            <a:r>
              <a:rPr lang="en-US" dirty="0"/>
              <a:t>   shall also advise responding fire units </a:t>
            </a:r>
          </a:p>
          <a:p>
            <a:pPr marL="45720" indent="0">
              <a:buNone/>
            </a:pPr>
            <a:r>
              <a:rPr lang="en-US" dirty="0"/>
              <a:t>   of the designated incident staging </a:t>
            </a:r>
          </a:p>
          <a:p>
            <a:pPr marL="45720" indent="0">
              <a:buNone/>
            </a:pPr>
            <a:r>
              <a:rPr lang="en-US" dirty="0"/>
              <a:t>   location(s) and then provide a </a:t>
            </a:r>
          </a:p>
          <a:p>
            <a:pPr marL="45720" indent="0">
              <a:buNone/>
            </a:pPr>
            <a:r>
              <a:rPr lang="en-US" dirty="0"/>
              <a:t>   face-to-face briefing to fire resources, </a:t>
            </a:r>
          </a:p>
          <a:p>
            <a:pPr marL="45720" indent="0">
              <a:buNone/>
            </a:pPr>
            <a:r>
              <a:rPr lang="en-US" dirty="0"/>
              <a:t>   if possible.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114800"/>
            <a:ext cx="3335395" cy="2235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308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099"/>
                                        </p:tgtEl>
                                        <p:attrNameLst>
                                          <p:attrName>style.visibility</p:attrName>
                                        </p:attrNameLst>
                                      </p:cBhvr>
                                      <p:to>
                                        <p:strVal val="visible"/>
                                      </p:to>
                                    </p:set>
                                    <p:animEffect transition="in" filter="randombar(horizontal)">
                                      <p:cBhvr>
                                        <p:cTn id="20" dur="500"/>
                                        <p:tgtEl>
                                          <p:spTgt spid="409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761999"/>
          </a:xfrm>
        </p:spPr>
        <p:txBody>
          <a:bodyPr/>
          <a:lstStyle/>
          <a:p>
            <a:r>
              <a:rPr lang="en-US" dirty="0"/>
              <a:t>3. Procedure</a:t>
            </a:r>
          </a:p>
        </p:txBody>
      </p:sp>
      <p:sp>
        <p:nvSpPr>
          <p:cNvPr id="3" name="Content Placeholder 2"/>
          <p:cNvSpPr>
            <a:spLocks noGrp="1"/>
          </p:cNvSpPr>
          <p:nvPr>
            <p:ph idx="1"/>
          </p:nvPr>
        </p:nvSpPr>
        <p:spPr>
          <a:xfrm>
            <a:off x="685800" y="1371600"/>
            <a:ext cx="7772400" cy="4937761"/>
          </a:xfrm>
        </p:spPr>
        <p:txBody>
          <a:bodyPr/>
          <a:lstStyle/>
          <a:p>
            <a:r>
              <a:rPr lang="en-US" b="1" dirty="0">
                <a:solidFill>
                  <a:srgbClr val="FFFF00"/>
                </a:solidFill>
              </a:rPr>
              <a:t>c. The Emergency Communications Center :</a:t>
            </a:r>
          </a:p>
          <a:p>
            <a:r>
              <a:rPr lang="en-US" dirty="0"/>
              <a:t>The Emergency Communications Center Call Taker will attempt to obtain critical safety information such as location, number of suspect(s), description(s), weapon(s), injured person(s), etc. </a:t>
            </a:r>
          </a:p>
          <a:p>
            <a:r>
              <a:rPr lang="en-US" dirty="0"/>
              <a:t>The Call Taker will remain on the line with the caller as long as it is safe to do so and updated information is available. </a:t>
            </a:r>
          </a:p>
          <a:p>
            <a:r>
              <a:rPr lang="en-US" dirty="0"/>
              <a:t>Call Taker will advise caller to evacuate </a:t>
            </a:r>
          </a:p>
          <a:p>
            <a:pPr marL="45720" indent="0">
              <a:buNone/>
            </a:pPr>
            <a:r>
              <a:rPr lang="en-US" dirty="0"/>
              <a:t>   if it is safe to do so. </a:t>
            </a:r>
          </a:p>
          <a:p>
            <a:r>
              <a:rPr lang="en-US" dirty="0"/>
              <a:t>If the caller is not able to safely evacuate, </a:t>
            </a:r>
          </a:p>
          <a:p>
            <a:pPr marL="45720" indent="0">
              <a:buNone/>
            </a:pPr>
            <a:r>
              <a:rPr lang="en-US" dirty="0"/>
              <a:t>  Call Taker will instruct caller to secure their </a:t>
            </a:r>
          </a:p>
          <a:p>
            <a:pPr marL="45720" indent="0">
              <a:buNone/>
            </a:pPr>
            <a:r>
              <a:rPr lang="en-US" dirty="0"/>
              <a:t>   immediate area and lock or barricade doors </a:t>
            </a:r>
          </a:p>
          <a:p>
            <a:pPr marL="45720" indent="0">
              <a:buNone/>
            </a:pPr>
            <a:r>
              <a:rPr lang="en-US" dirty="0"/>
              <a:t>   and windows.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657600"/>
            <a:ext cx="252183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9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838199"/>
          </a:xfrm>
        </p:spPr>
        <p:txBody>
          <a:bodyPr/>
          <a:lstStyle/>
          <a:p>
            <a:r>
              <a:rPr lang="en-US" dirty="0"/>
              <a:t>3. Procedure</a:t>
            </a:r>
          </a:p>
        </p:txBody>
      </p:sp>
      <p:sp>
        <p:nvSpPr>
          <p:cNvPr id="3" name="Content Placeholder 2"/>
          <p:cNvSpPr>
            <a:spLocks noGrp="1"/>
          </p:cNvSpPr>
          <p:nvPr>
            <p:ph idx="1"/>
          </p:nvPr>
        </p:nvSpPr>
        <p:spPr>
          <a:xfrm>
            <a:off x="914400" y="1447800"/>
            <a:ext cx="7315200" cy="5029200"/>
          </a:xfrm>
        </p:spPr>
        <p:txBody>
          <a:bodyPr>
            <a:normAutofit lnSpcReduction="10000"/>
          </a:bodyPr>
          <a:lstStyle/>
          <a:p>
            <a:r>
              <a:rPr lang="en-US" b="1" dirty="0">
                <a:solidFill>
                  <a:srgbClr val="FFFF00"/>
                </a:solidFill>
              </a:rPr>
              <a:t>d. The Law Dispatcher: </a:t>
            </a:r>
          </a:p>
          <a:p>
            <a:r>
              <a:rPr lang="en-US" b="1" dirty="0"/>
              <a:t>The law dispatcher </a:t>
            </a:r>
            <a:r>
              <a:rPr lang="en-US" dirty="0"/>
              <a:t>will utilize the </a:t>
            </a:r>
          </a:p>
          <a:p>
            <a:pPr marL="45720" indent="0">
              <a:buNone/>
            </a:pPr>
            <a:r>
              <a:rPr lang="en-US" dirty="0"/>
              <a:t>   alert tone, dispatch available units </a:t>
            </a:r>
          </a:p>
          <a:p>
            <a:pPr marL="45720" indent="0">
              <a:buNone/>
            </a:pPr>
            <a:r>
              <a:rPr lang="en-US" dirty="0"/>
              <a:t>   and notify the Patrol Supervisor. </a:t>
            </a:r>
          </a:p>
          <a:p>
            <a:r>
              <a:rPr lang="en-US" dirty="0"/>
              <a:t>Dispatch will provide directions to the scene and will advise responding agencies if law enforcement has or are engaging the shooter. </a:t>
            </a:r>
          </a:p>
          <a:p>
            <a:r>
              <a:rPr lang="en-US" b="1" dirty="0">
                <a:solidFill>
                  <a:srgbClr val="FFFF00"/>
                </a:solidFill>
              </a:rPr>
              <a:t>e. The Fire Dispatcher </a:t>
            </a:r>
          </a:p>
          <a:p>
            <a:r>
              <a:rPr lang="en-US" b="1" dirty="0"/>
              <a:t>The fire dispatcher </a:t>
            </a:r>
            <a:r>
              <a:rPr lang="en-US" dirty="0"/>
              <a:t>will dispatch the following Fire and EMS resources to an ASI event that has occurred or is occurring: </a:t>
            </a:r>
            <a:r>
              <a:rPr lang="en-US" i="1" dirty="0"/>
              <a:t>1st Alarm Assignment, 3 Ambulances and Declare a Level 1 MCI</a:t>
            </a:r>
            <a:r>
              <a:rPr lang="en-US" dirty="0"/>
              <a:t>. </a:t>
            </a:r>
          </a:p>
          <a:p>
            <a:r>
              <a:rPr lang="en-US" dirty="0"/>
              <a:t>The Communication Center shall obtain and broadcast the following information as soon as possible: </a:t>
            </a:r>
            <a:r>
              <a:rPr lang="en-US" i="1" dirty="0"/>
              <a:t>Staging location, Safe access route to command post and Updates related to the scope and size of the incident</a:t>
            </a:r>
            <a:r>
              <a:rPr lang="en-US" dirty="0"/>
              <a:t>. </a:t>
            </a:r>
          </a:p>
        </p:txBody>
      </p:sp>
      <p:pic>
        <p:nvPicPr>
          <p:cNvPr id="1027" name="Picture 3" descr="C:\Users\Dan Gearhart\Pictures\Active Shooter\dispat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536154"/>
            <a:ext cx="2832100" cy="188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14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randombar(horizontal)">
                                      <p:cBhvr>
                                        <p:cTn id="20" dur="500"/>
                                        <p:tgtEl>
                                          <p:spTgt spid="10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1"/>
            <a:ext cx="7315200" cy="838199"/>
          </a:xfrm>
        </p:spPr>
        <p:txBody>
          <a:bodyPr/>
          <a:lstStyle/>
          <a:p>
            <a:r>
              <a:rPr lang="en-US" dirty="0"/>
              <a:t>3. Procedures</a:t>
            </a:r>
          </a:p>
        </p:txBody>
      </p:sp>
      <p:sp>
        <p:nvSpPr>
          <p:cNvPr id="3" name="Content Placeholder 2"/>
          <p:cNvSpPr>
            <a:spLocks noGrp="1"/>
          </p:cNvSpPr>
          <p:nvPr>
            <p:ph idx="1"/>
          </p:nvPr>
        </p:nvSpPr>
        <p:spPr>
          <a:xfrm>
            <a:off x="914400" y="1600200"/>
            <a:ext cx="7315200" cy="4953000"/>
          </a:xfrm>
        </p:spPr>
        <p:txBody>
          <a:bodyPr>
            <a:normAutofit fontScale="85000" lnSpcReduction="10000"/>
          </a:bodyPr>
          <a:lstStyle/>
          <a:p>
            <a:r>
              <a:rPr lang="en-US" b="1" dirty="0">
                <a:solidFill>
                  <a:srgbClr val="FFFF00"/>
                </a:solidFill>
              </a:rPr>
              <a:t>f. Communications: </a:t>
            </a:r>
          </a:p>
          <a:p>
            <a:r>
              <a:rPr lang="en-US" dirty="0"/>
              <a:t>When practical, both a Law and Fire Branch will be established with a common command radio channel. A separate tactical radio frequency for fire, as well as for law enforcement will be used and confirmed. </a:t>
            </a:r>
          </a:p>
          <a:p>
            <a:r>
              <a:rPr lang="en-US" b="1" i="1" u="sng" dirty="0"/>
              <a:t>Responders must use common ICS nomenclature and clear text communications. </a:t>
            </a:r>
          </a:p>
          <a:p>
            <a:r>
              <a:rPr lang="en-US" dirty="0"/>
              <a:t>Radio communication directly related to the police tactical operation should not be transmitted over non-encrypted channels. </a:t>
            </a:r>
          </a:p>
          <a:p>
            <a:r>
              <a:rPr lang="en-US" b="1" dirty="0">
                <a:solidFill>
                  <a:srgbClr val="FFFF00"/>
                </a:solidFill>
              </a:rPr>
              <a:t>g. Public Information Officer (PIO): </a:t>
            </a:r>
          </a:p>
          <a:p>
            <a:r>
              <a:rPr lang="en-US" dirty="0"/>
              <a:t>Consider a Public Information Officer (PIO) as soon as available due to the high public visibility of the incident. </a:t>
            </a:r>
          </a:p>
          <a:p>
            <a:r>
              <a:rPr lang="en-US" dirty="0"/>
              <a:t>The establishment of a Joint Information Center should also be considered to ensure consistent information is flowing from the incident. </a:t>
            </a:r>
          </a:p>
          <a:p>
            <a:r>
              <a:rPr lang="en-US" b="1" dirty="0">
                <a:solidFill>
                  <a:srgbClr val="FFFF00"/>
                </a:solidFill>
              </a:rPr>
              <a:t>h. OES: </a:t>
            </a:r>
          </a:p>
          <a:p>
            <a:r>
              <a:rPr lang="en-US" dirty="0"/>
              <a:t>The Monterey County Office of Emergency </a:t>
            </a:r>
          </a:p>
          <a:p>
            <a:pPr marL="45720" indent="0">
              <a:buNone/>
            </a:pPr>
            <a:r>
              <a:rPr lang="en-US" dirty="0"/>
              <a:t>   Services can also be utilized so the County </a:t>
            </a:r>
          </a:p>
          <a:p>
            <a:pPr marL="45720" indent="0">
              <a:buNone/>
            </a:pPr>
            <a:r>
              <a:rPr lang="en-US" dirty="0"/>
              <a:t>   Emergency Operations Plan (EOP) and </a:t>
            </a:r>
          </a:p>
          <a:p>
            <a:pPr marL="45720" indent="0">
              <a:buNone/>
            </a:pPr>
            <a:r>
              <a:rPr lang="en-US" dirty="0"/>
              <a:t>   resources can be accessed.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4999" y="5100636"/>
            <a:ext cx="2582333" cy="145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Dan Gearhart\Pictures\Active Shooter\Docu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504" y="181778"/>
            <a:ext cx="2209800" cy="146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6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051"/>
                                        </p:tgtEl>
                                        <p:attrNameLst>
                                          <p:attrName>style.visibility</p:attrName>
                                        </p:attrNameLst>
                                      </p:cBhvr>
                                      <p:to>
                                        <p:strVal val="visible"/>
                                      </p:to>
                                    </p:set>
                                    <p:animEffect transition="in" filter="randombar(horizontal)">
                                      <p:cBhvr>
                                        <p:cTn id="43" dur="500"/>
                                        <p:tgtEl>
                                          <p:spTgt spid="205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500"/>
                                        <p:tgtEl>
                                          <p:spTgt spid="3">
                                            <p:txEl>
                                              <p:pRg st="9" end="9"/>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Effect transition="in" filter="fade">
                                      <p:cBhvr>
                                        <p:cTn id="64" dur="500"/>
                                        <p:tgtEl>
                                          <p:spTgt spid="3">
                                            <p:txEl>
                                              <p:pRg st="10" end="1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547</TotalTime>
  <Words>1779</Words>
  <Application>Microsoft Office PowerPoint</Application>
  <PresentationFormat>On-screen Show (4:3)</PresentationFormat>
  <Paragraphs>141</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Wingdings</vt:lpstr>
      <vt:lpstr>Perspective</vt:lpstr>
      <vt:lpstr>PowerPoint Presentation</vt:lpstr>
      <vt:lpstr>Monterey County Operational Area</vt:lpstr>
      <vt:lpstr>1. Purpose</vt:lpstr>
      <vt:lpstr>2. Use</vt:lpstr>
      <vt:lpstr>3. Procedure    </vt:lpstr>
      <vt:lpstr>3. Procedure</vt:lpstr>
      <vt:lpstr>3. Procedure</vt:lpstr>
      <vt:lpstr>3. Procedure</vt:lpstr>
      <vt:lpstr>3. Procedures</vt:lpstr>
      <vt:lpstr>3. Procedures</vt:lpstr>
      <vt:lpstr>4. Deployment</vt:lpstr>
      <vt:lpstr>4. Deployment</vt:lpstr>
      <vt:lpstr>4. Deployment</vt:lpstr>
      <vt:lpstr>4. Deployment</vt:lpstr>
      <vt:lpstr>5. Patient Treatment</vt:lpstr>
      <vt:lpstr>PowerPoint Presentation</vt:lpstr>
      <vt:lpstr>Appendix B – Definitions (Refer to the ASG for Definitions)</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Monterey County Operational Area</dc:title>
  <dc:creator>Dan Gearhart</dc:creator>
  <cp:lastModifiedBy>Daniel Gearhart</cp:lastModifiedBy>
  <cp:revision>41</cp:revision>
  <dcterms:created xsi:type="dcterms:W3CDTF">2016-09-08T05:23:10Z</dcterms:created>
  <dcterms:modified xsi:type="dcterms:W3CDTF">2017-11-21T19:14:20Z</dcterms:modified>
</cp:coreProperties>
</file>