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4"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5DA63793-48D1-4F61-9155-B21458A69D54}" type="datetimeFigureOut">
              <a:rPr lang="en-US" smtClean="0"/>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EDC89-7F3A-471B-BD7E-742BFF39036D}"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A63793-48D1-4F61-9155-B21458A69D54}" type="datetimeFigureOut">
              <a:rPr lang="en-US" smtClean="0"/>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EDC89-7F3A-471B-BD7E-742BFF39036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A63793-48D1-4F61-9155-B21458A69D54}" type="datetimeFigureOut">
              <a:rPr lang="en-US" smtClean="0"/>
              <a:t>12/10/2012</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830EDC89-7F3A-471B-BD7E-742BFF39036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A63793-48D1-4F61-9155-B21458A69D54}" type="datetimeFigureOut">
              <a:rPr lang="en-US" smtClean="0"/>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EDC89-7F3A-471B-BD7E-742BFF39036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DA63793-48D1-4F61-9155-B21458A69D54}" type="datetimeFigureOut">
              <a:rPr lang="en-US" smtClean="0"/>
              <a:t>12/10/2012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0EDC89-7F3A-471B-BD7E-742BFF39036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DA63793-48D1-4F61-9155-B21458A69D54}" type="datetimeFigureOut">
              <a:rPr lang="en-US" smtClean="0"/>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0EDC89-7F3A-471B-BD7E-742BFF39036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DA63793-48D1-4F61-9155-B21458A69D54}" type="datetimeFigureOut">
              <a:rPr lang="en-US" smtClean="0"/>
              <a:t>12/10/2012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0EDC89-7F3A-471B-BD7E-742BFF39036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DA63793-48D1-4F61-9155-B21458A69D54}" type="datetimeFigureOut">
              <a:rPr lang="en-US" smtClean="0"/>
              <a:t>12/10/2012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0EDC89-7F3A-471B-BD7E-742BFF39036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A63793-48D1-4F61-9155-B21458A69D54}" type="datetimeFigureOut">
              <a:rPr lang="en-US" smtClean="0"/>
              <a:t>12/10/2012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0EDC89-7F3A-471B-BD7E-742BFF39036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DA63793-48D1-4F61-9155-B21458A69D54}" type="datetimeFigureOut">
              <a:rPr lang="en-US" smtClean="0"/>
              <a:t>12/10/2012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0EDC89-7F3A-471B-BD7E-742BFF39036D}"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5DA63793-48D1-4F61-9155-B21458A69D54}" type="datetimeFigureOut">
              <a:rPr lang="en-US" smtClean="0"/>
              <a:t>12/10/2012</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830EDC89-7F3A-471B-BD7E-742BFF39036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5DA63793-48D1-4F61-9155-B21458A69D54}" type="datetimeFigureOut">
              <a:rPr lang="en-US" smtClean="0"/>
              <a:t>12/10/2012</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830EDC89-7F3A-471B-BD7E-742BFF39036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Firefighters “two-in, two-out” </a:t>
            </a:r>
            <a:r>
              <a:rPr lang="en-US" dirty="0" smtClean="0"/>
              <a:t>Regulation  - </a:t>
            </a:r>
            <a:r>
              <a:rPr lang="en-US" sz="2800" dirty="0" smtClean="0"/>
              <a:t>April 7, 2012</a:t>
            </a:r>
            <a:endParaRPr lang="en-US" dirty="0"/>
          </a:p>
        </p:txBody>
      </p:sp>
      <p:sp>
        <p:nvSpPr>
          <p:cNvPr id="3" name="Subtitle 2"/>
          <p:cNvSpPr>
            <a:spLocks noGrp="1"/>
          </p:cNvSpPr>
          <p:nvPr>
            <p:ph type="subTitle" idx="1"/>
          </p:nvPr>
        </p:nvSpPr>
        <p:spPr/>
        <p:txBody>
          <a:bodyPr>
            <a:normAutofit fontScale="70000" lnSpcReduction="20000"/>
          </a:bodyPr>
          <a:lstStyle/>
          <a:p>
            <a:r>
              <a:rPr lang="en-US" sz="5200" dirty="0" smtClean="0"/>
              <a:t>OSHA Respiratory Protection Standard – 29 CFR 1910.134</a:t>
            </a:r>
          </a:p>
          <a:p>
            <a:endParaRPr lang="en-US" sz="3200" dirty="0"/>
          </a:p>
          <a:p>
            <a:r>
              <a:rPr lang="en-US" sz="3200" dirty="0" smtClean="0"/>
              <a:t>	Prepared by Daniel Gearhart, Division Chief, Retired</a:t>
            </a:r>
            <a:endParaRPr lang="en-US" sz="3200" dirty="0"/>
          </a:p>
        </p:txBody>
      </p:sp>
    </p:spTree>
    <p:extLst>
      <p:ext uri="{BB962C8B-B14F-4D97-AF65-F5344CB8AC3E}">
        <p14:creationId xmlns:p14="http://schemas.microsoft.com/office/powerpoint/2010/main" val="3725046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“Two-In, Two-Out”</a:t>
            </a:r>
            <a:endParaRPr lang="en-US" dirty="0"/>
          </a:p>
        </p:txBody>
      </p:sp>
      <p:sp>
        <p:nvSpPr>
          <p:cNvPr id="3" name="Content Placeholder 2"/>
          <p:cNvSpPr>
            <a:spLocks noGrp="1"/>
          </p:cNvSpPr>
          <p:nvPr>
            <p:ph idx="1"/>
          </p:nvPr>
        </p:nvSpPr>
        <p:spPr/>
        <p:txBody>
          <a:bodyPr/>
          <a:lstStyle/>
          <a:p>
            <a:r>
              <a:rPr lang="en-US" dirty="0" smtClean="0"/>
              <a:t>Per OSHA regulations, fire departments must develop and implement standard operating procedures addressing fire ground operations and the two-in / two-out procedures to demonstrate compliance.  </a:t>
            </a:r>
            <a:endParaRPr lang="en-US" dirty="0"/>
          </a:p>
          <a:p>
            <a:r>
              <a:rPr lang="en-US" dirty="0" smtClean="0"/>
              <a:t>Fire department training programs must ensure that firefighters understand and implement appropriate two-in / two-out procedures.  </a:t>
            </a:r>
            <a:r>
              <a:rPr lang="en-US" dirty="0"/>
              <a:t>[</a:t>
            </a:r>
            <a:r>
              <a:rPr lang="en-US" dirty="0" smtClean="0"/>
              <a:t>29 CFR 1910.134(c)]</a:t>
            </a:r>
            <a:endParaRPr lang="en-US" dirty="0"/>
          </a:p>
        </p:txBody>
      </p:sp>
    </p:spTree>
    <p:extLst>
      <p:ext uri="{BB962C8B-B14F-4D97-AF65-F5344CB8AC3E}">
        <p14:creationId xmlns:p14="http://schemas.microsoft.com/office/powerpoint/2010/main" val="1962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“Tw0-In, Two Out”</a:t>
            </a:r>
            <a:endParaRPr lang="en-US" dirty="0"/>
          </a:p>
        </p:txBody>
      </p:sp>
      <p:sp>
        <p:nvSpPr>
          <p:cNvPr id="3" name="Content Placeholder 2"/>
          <p:cNvSpPr>
            <a:spLocks noGrp="1"/>
          </p:cNvSpPr>
          <p:nvPr>
            <p:ph idx="1"/>
          </p:nvPr>
        </p:nvSpPr>
        <p:spPr/>
        <p:txBody>
          <a:bodyPr/>
          <a:lstStyle/>
          <a:p>
            <a:pPr marL="118872" indent="0">
              <a:buNone/>
            </a:pPr>
            <a:endParaRPr lang="en-US" dirty="0" smtClean="0"/>
          </a:p>
          <a:p>
            <a:pPr marL="118872" indent="0">
              <a:buNone/>
            </a:pP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3643" y="1752600"/>
            <a:ext cx="7543800" cy="4561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10684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randombar(horizontal)">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“Two-In, Two-Out”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 1971, OSHA adopted a Respiratory Protection Standard requiring employers to establish and maintain a respiratory protection program for their respirator-wearing employees. </a:t>
            </a:r>
          </a:p>
          <a:p>
            <a:r>
              <a:rPr lang="en-US" dirty="0" smtClean="0"/>
              <a:t>The standard, 29 CFR 1910.134, was revised in 1998 which now includes specific requirements for fire department emergency operations. </a:t>
            </a:r>
          </a:p>
          <a:p>
            <a:pPr lvl="1">
              <a:buFont typeface="Wingdings" pitchFamily="2" charset="2"/>
              <a:buChar char="Ø"/>
            </a:pPr>
            <a:r>
              <a:rPr lang="en-US" dirty="0" smtClean="0"/>
              <a:t>Wearing and SCBA in an IDLH atmosphere</a:t>
            </a:r>
          </a:p>
          <a:p>
            <a:pPr lvl="1">
              <a:buFont typeface="Wingdings" pitchFamily="2" charset="2"/>
              <a:buChar char="Ø"/>
            </a:pPr>
            <a:r>
              <a:rPr lang="en-US" dirty="0" smtClean="0"/>
              <a:t>Two firefighters work as a team during interior structure fire operations</a:t>
            </a:r>
          </a:p>
          <a:p>
            <a:pPr lvl="1">
              <a:buFont typeface="Wingdings" pitchFamily="2" charset="2"/>
              <a:buChar char="Ø"/>
            </a:pPr>
            <a:r>
              <a:rPr lang="en-US" dirty="0" smtClean="0"/>
              <a:t> Two firefighters be on stand-by outside the structure when firefighters are performing interior structure firefighting operations  </a:t>
            </a:r>
            <a:endParaRPr lang="en-US" dirty="0"/>
          </a:p>
        </p:txBody>
      </p:sp>
    </p:spTree>
    <p:extLst>
      <p:ext uri="{BB962C8B-B14F-4D97-AF65-F5344CB8AC3E}">
        <p14:creationId xmlns:p14="http://schemas.microsoft.com/office/powerpoint/2010/main" val="2106407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“Two-In, Two-Out”</a:t>
            </a:r>
            <a:endParaRPr lang="en-US" dirty="0"/>
          </a:p>
        </p:txBody>
      </p:sp>
      <p:sp>
        <p:nvSpPr>
          <p:cNvPr id="3" name="Content Placeholder 2"/>
          <p:cNvSpPr>
            <a:spLocks noGrp="1"/>
          </p:cNvSpPr>
          <p:nvPr>
            <p:ph idx="1"/>
          </p:nvPr>
        </p:nvSpPr>
        <p:spPr/>
        <p:txBody>
          <a:bodyPr>
            <a:normAutofit lnSpcReduction="10000"/>
          </a:bodyPr>
          <a:lstStyle/>
          <a:p>
            <a:r>
              <a:rPr lang="en-US" dirty="0" smtClean="0"/>
              <a:t>The new section of the revised regulations has been termed the </a:t>
            </a:r>
            <a:r>
              <a:rPr lang="en-US" b="1" dirty="0" smtClean="0"/>
              <a:t>Firefighters “Two-In, Two-Out” Regulation</a:t>
            </a:r>
            <a:r>
              <a:rPr lang="en-US" dirty="0" smtClean="0"/>
              <a:t>. </a:t>
            </a:r>
          </a:p>
          <a:p>
            <a:r>
              <a:rPr lang="en-US" dirty="0" smtClean="0"/>
              <a:t>The revised regulations for firefighters was  considered one of the most important safety advances for firefighters at the time.  </a:t>
            </a:r>
          </a:p>
          <a:p>
            <a:r>
              <a:rPr lang="en-US" dirty="0" smtClean="0"/>
              <a:t>The standard leaves no doubt that two-in, two-out requirements must be followed for firefighter safety and compliance with the law.</a:t>
            </a:r>
            <a:endParaRPr lang="en-US" dirty="0"/>
          </a:p>
        </p:txBody>
      </p:sp>
    </p:spTree>
    <p:extLst>
      <p:ext uri="{BB962C8B-B14F-4D97-AF65-F5344CB8AC3E}">
        <p14:creationId xmlns:p14="http://schemas.microsoft.com/office/powerpoint/2010/main" val="215447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1252728"/>
          </a:xfrm>
        </p:spPr>
        <p:txBody>
          <a:bodyPr/>
          <a:lstStyle/>
          <a:p>
            <a:r>
              <a:rPr lang="en-US" dirty="0" smtClean="0"/>
              <a:t>“Two-In, Two-Out”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standard is found in the:</a:t>
            </a:r>
          </a:p>
          <a:p>
            <a:pPr lvl="1"/>
            <a:r>
              <a:rPr lang="en-US" dirty="0" smtClean="0"/>
              <a:t>Code of Federal Regulation (29 CFR 1910.134)</a:t>
            </a:r>
          </a:p>
          <a:p>
            <a:pPr lvl="1"/>
            <a:r>
              <a:rPr lang="en-US" dirty="0" smtClean="0"/>
              <a:t>California Code of Regulation (CCR, Title 8, section 5144)</a:t>
            </a:r>
          </a:p>
          <a:p>
            <a:r>
              <a:rPr lang="en-US" dirty="0" smtClean="0"/>
              <a:t>The standard is also referred to in: </a:t>
            </a:r>
          </a:p>
          <a:p>
            <a:pPr lvl="1"/>
            <a:r>
              <a:rPr lang="en-US" dirty="0" smtClean="0"/>
              <a:t>NFPA 1710 – Having four persons assigned to  an engine company which would allow two firefighters to enter a burning structure with two still outside.</a:t>
            </a:r>
          </a:p>
          <a:p>
            <a:pPr lvl="1"/>
            <a:r>
              <a:rPr lang="en-US" dirty="0" smtClean="0"/>
              <a:t>NFPA 1500 – Section 8.5.1 – 8.5.17.2</a:t>
            </a:r>
          </a:p>
          <a:p>
            <a:pPr lvl="1"/>
            <a:r>
              <a:rPr lang="en-US" dirty="0"/>
              <a:t>NFPA 1407: Standard for Training Fire Service Rapid Intervention Crews</a:t>
            </a:r>
          </a:p>
          <a:p>
            <a:pPr lvl="1"/>
            <a:r>
              <a:rPr lang="en-US" dirty="0" smtClean="0"/>
              <a:t>FIRESCOPE – Field Operations Guide 420-1  (July 2007) Chapter 21 – Firefighter Incident Safety and Accountability Guidelines </a:t>
            </a:r>
          </a:p>
          <a:p>
            <a:pPr lvl="1"/>
            <a:endParaRPr lang="en-US" dirty="0"/>
          </a:p>
        </p:txBody>
      </p:sp>
    </p:spTree>
    <p:extLst>
      <p:ext uri="{BB962C8B-B14F-4D97-AF65-F5344CB8AC3E}">
        <p14:creationId xmlns:p14="http://schemas.microsoft.com/office/powerpoint/2010/main" val="108765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“Two-In, Two-Out”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Once firefighters begin an interior attack on a structure fire, two-in, two-out provisions apply.</a:t>
            </a:r>
          </a:p>
          <a:p>
            <a:pPr lvl="1"/>
            <a:r>
              <a:rPr lang="en-US" dirty="0" smtClean="0"/>
              <a:t>Per OSHA – interior structure firefighting is “the physical activity of fire suppression, rescue, or both inside buildings or enclosed structures which are involved in a fire situation beyond the incipient stage.”  </a:t>
            </a:r>
          </a:p>
          <a:p>
            <a:pPr lvl="1"/>
            <a:r>
              <a:rPr lang="en-US" dirty="0" smtClean="0"/>
              <a:t>Per OSHA – an incipient stage fire is a “fire which is in the initial or beginning stage and which can be controlled or extinguished by portable fire extinguishers, Class II standpipe, or small hose systems without the need for protective clothing or breathing apparatus.</a:t>
            </a:r>
            <a:endParaRPr lang="en-US" dirty="0"/>
          </a:p>
        </p:txBody>
      </p:sp>
    </p:spTree>
    <p:extLst>
      <p:ext uri="{BB962C8B-B14F-4D97-AF65-F5344CB8AC3E}">
        <p14:creationId xmlns:p14="http://schemas.microsoft.com/office/powerpoint/2010/main" val="66327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“Two-In, Two-Out”</a:t>
            </a:r>
            <a:endParaRPr lang="en-US" dirty="0"/>
          </a:p>
        </p:txBody>
      </p:sp>
      <p:sp>
        <p:nvSpPr>
          <p:cNvPr id="3" name="Content Placeholder 2"/>
          <p:cNvSpPr>
            <a:spLocks noGrp="1"/>
          </p:cNvSpPr>
          <p:nvPr>
            <p:ph idx="1"/>
          </p:nvPr>
        </p:nvSpPr>
        <p:spPr>
          <a:xfrm>
            <a:off x="457200" y="1775191"/>
            <a:ext cx="8229600" cy="4854209"/>
          </a:xfrm>
        </p:spPr>
        <p:txBody>
          <a:bodyPr>
            <a:normAutofit fontScale="85000" lnSpcReduction="20000"/>
          </a:bodyPr>
          <a:lstStyle/>
          <a:p>
            <a:r>
              <a:rPr lang="en-US" dirty="0" smtClean="0"/>
              <a:t>All firefighters engaged in interior structure firefighting must wear SCBA’s.</a:t>
            </a:r>
          </a:p>
          <a:p>
            <a:pPr lvl="1"/>
            <a:r>
              <a:rPr lang="en-US" dirty="0" smtClean="0"/>
              <a:t>Wearing an SCBA means the face piece is on and the SCBA is supplying air.</a:t>
            </a:r>
          </a:p>
          <a:p>
            <a:r>
              <a:rPr lang="en-US" dirty="0" smtClean="0"/>
              <a:t>Interior firefighters must work in teams of at least two.</a:t>
            </a:r>
          </a:p>
          <a:p>
            <a:r>
              <a:rPr lang="en-US" dirty="0" smtClean="0"/>
              <a:t>Voice and visual contact must be maintained between the interior crew at all times while inside the structure.</a:t>
            </a:r>
          </a:p>
          <a:p>
            <a:pPr lvl="1"/>
            <a:r>
              <a:rPr lang="en-US" dirty="0" smtClean="0"/>
              <a:t>Due to the potential for mechanical or reception failure, radio contact between the interior “buddy system” is not acceptable for replacing the visual or voice contact requirement.</a:t>
            </a:r>
          </a:p>
          <a:p>
            <a:pPr lvl="1"/>
            <a:r>
              <a:rPr lang="en-US" dirty="0" smtClean="0"/>
              <a:t>Radios can, and should be used for communications between the interior crews and the exterior firefighters.   </a:t>
            </a:r>
            <a:endParaRPr lang="en-US" dirty="0"/>
          </a:p>
        </p:txBody>
      </p:sp>
    </p:spTree>
    <p:extLst>
      <p:ext uri="{BB962C8B-B14F-4D97-AF65-F5344CB8AC3E}">
        <p14:creationId xmlns:p14="http://schemas.microsoft.com/office/powerpoint/2010/main" val="1135596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“Two-In, Two-Out”</a:t>
            </a:r>
            <a:endParaRPr lang="en-US" dirty="0"/>
          </a:p>
        </p:txBody>
      </p:sp>
      <p:sp>
        <p:nvSpPr>
          <p:cNvPr id="3" name="Content Placeholder 2"/>
          <p:cNvSpPr>
            <a:spLocks noGrp="1"/>
          </p:cNvSpPr>
          <p:nvPr>
            <p:ph idx="1"/>
          </p:nvPr>
        </p:nvSpPr>
        <p:spPr/>
        <p:txBody>
          <a:bodyPr>
            <a:normAutofit fontScale="92500"/>
          </a:bodyPr>
          <a:lstStyle/>
          <a:p>
            <a:r>
              <a:rPr lang="en-US" dirty="0" smtClean="0"/>
              <a:t>Prior to beginning interior firefighting operations, two firefighters must be in position outside the structure at the entry point (I-RIC)</a:t>
            </a:r>
          </a:p>
          <a:p>
            <a:pPr lvl="1"/>
            <a:r>
              <a:rPr lang="en-US" dirty="0" smtClean="0"/>
              <a:t>At least one firefighter outside the structure must perform accountability functions and be immediately available for firefighter rescue.</a:t>
            </a:r>
          </a:p>
          <a:p>
            <a:pPr lvl="1"/>
            <a:r>
              <a:rPr lang="en-US" dirty="0" smtClean="0"/>
              <a:t>The other stand-by firefighter can perform other tasks as long those tasks do not interfere with accountability functions and can be abandoned to perform firefighter rescue.</a:t>
            </a:r>
            <a:endParaRPr lang="en-US" dirty="0"/>
          </a:p>
        </p:txBody>
      </p:sp>
    </p:spTree>
    <p:extLst>
      <p:ext uri="{BB962C8B-B14F-4D97-AF65-F5344CB8AC3E}">
        <p14:creationId xmlns:p14="http://schemas.microsoft.com/office/powerpoint/2010/main" val="884578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52728"/>
          </a:xfrm>
        </p:spPr>
        <p:txBody>
          <a:bodyPr/>
          <a:lstStyle/>
          <a:p>
            <a:r>
              <a:rPr lang="en-US" dirty="0" smtClean="0"/>
              <a:t>“Tw0-In, Two-Out”</a:t>
            </a:r>
            <a:endParaRPr lang="en-US" dirty="0"/>
          </a:p>
        </p:txBody>
      </p:sp>
      <p:sp>
        <p:nvSpPr>
          <p:cNvPr id="3" name="Content Placeholder 2"/>
          <p:cNvSpPr>
            <a:spLocks noGrp="1"/>
          </p:cNvSpPr>
          <p:nvPr>
            <p:ph idx="1"/>
          </p:nvPr>
        </p:nvSpPr>
        <p:spPr>
          <a:xfrm>
            <a:off x="457200" y="1775191"/>
            <a:ext cx="8229600" cy="4854209"/>
          </a:xfrm>
        </p:spPr>
        <p:txBody>
          <a:bodyPr>
            <a:normAutofit/>
          </a:bodyPr>
          <a:lstStyle/>
          <a:p>
            <a:r>
              <a:rPr lang="en-US" sz="2000" dirty="0" smtClean="0"/>
              <a:t>The regulations do not require a “two-out” team (I-RIC) for each two-person interior firefighting team.  Several two-person teams or crews may be in the interior with a single rescue team outside.</a:t>
            </a:r>
          </a:p>
          <a:p>
            <a:r>
              <a:rPr lang="en-US" sz="2000" dirty="0" smtClean="0"/>
              <a:t>Additional “two-out” stand-by teams must be added if:</a:t>
            </a:r>
          </a:p>
          <a:p>
            <a:pPr lvl="1"/>
            <a:r>
              <a:rPr lang="en-US" sz="2000" dirty="0" smtClean="0"/>
              <a:t>The incident escalates</a:t>
            </a:r>
          </a:p>
          <a:p>
            <a:pPr lvl="1"/>
            <a:r>
              <a:rPr lang="en-US" sz="2000" dirty="0" smtClean="0"/>
              <a:t>Accountability cannot be maintained</a:t>
            </a:r>
          </a:p>
          <a:p>
            <a:pPr lvl="1"/>
            <a:r>
              <a:rPr lang="en-US" sz="2000" dirty="0" smtClean="0"/>
              <a:t>Rapid rescue becomes infeasible</a:t>
            </a:r>
          </a:p>
          <a:p>
            <a:r>
              <a:rPr lang="en-US" sz="2000" dirty="0" smtClean="0"/>
              <a:t>If these conditions occur, a dedicated Rapid Intervention Crew (RIC) must  replace the Initial Rapid Intervention Crew (I-RIC) </a:t>
            </a:r>
          </a:p>
          <a:p>
            <a:r>
              <a:rPr lang="en-US" sz="2000" dirty="0" smtClean="0"/>
              <a:t>Prior to any deployment of the I-RIC or RIC to rescue firefighters in an IDLH atmosphere, the Incident Commander must be notified.  </a:t>
            </a:r>
          </a:p>
          <a:p>
            <a:r>
              <a:rPr lang="en-US" sz="2000" dirty="0" smtClean="0"/>
              <a:t>The IC must make provisions for supporting the rescue operation including notifying on-scene personnel and in-coming units. </a:t>
            </a:r>
            <a:endParaRPr lang="en-US" sz="2000" dirty="0"/>
          </a:p>
        </p:txBody>
      </p:sp>
    </p:spTree>
    <p:extLst>
      <p:ext uri="{BB962C8B-B14F-4D97-AF65-F5344CB8AC3E}">
        <p14:creationId xmlns:p14="http://schemas.microsoft.com/office/powerpoint/2010/main" val="282944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“Two-In, Two-Out”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There are two exceptions to the “Two-In, Two-Out” Regulation:</a:t>
            </a:r>
          </a:p>
          <a:p>
            <a:pPr marL="971550" lvl="1" indent="-514350">
              <a:buFont typeface="+mj-lt"/>
              <a:buAutoNum type="arabicPeriod"/>
            </a:pPr>
            <a:r>
              <a:rPr lang="en-US" dirty="0" smtClean="0"/>
              <a:t>An interior fire in the incipient stage.</a:t>
            </a:r>
          </a:p>
          <a:p>
            <a:pPr marL="971550" lvl="1" indent="-514350">
              <a:buFont typeface="+mj-lt"/>
              <a:buAutoNum type="arabicPeriod"/>
            </a:pPr>
            <a:r>
              <a:rPr lang="en-US" dirty="0" smtClean="0"/>
              <a:t>If initial attack personnel find a </a:t>
            </a:r>
            <a:r>
              <a:rPr lang="en-US" b="1" dirty="0" smtClean="0"/>
              <a:t>known</a:t>
            </a:r>
            <a:r>
              <a:rPr lang="en-US" dirty="0" smtClean="0"/>
              <a:t> life-hazard situation where immediate action could prevent the loss of life.</a:t>
            </a:r>
          </a:p>
          <a:p>
            <a:pPr marL="1284732" lvl="3" indent="-342900">
              <a:buFont typeface="Wingdings" pitchFamily="2" charset="2"/>
              <a:buChar char="Ø"/>
            </a:pPr>
            <a:r>
              <a:rPr lang="en-US" dirty="0" smtClean="0"/>
              <a:t>Deviations from the regulation in this situation must be the </a:t>
            </a:r>
            <a:r>
              <a:rPr lang="en-US" b="1" dirty="0" smtClean="0"/>
              <a:t>exception</a:t>
            </a:r>
            <a:r>
              <a:rPr lang="en-US" dirty="0" smtClean="0"/>
              <a:t> and not the rule.</a:t>
            </a:r>
          </a:p>
          <a:p>
            <a:pPr marL="1284732" lvl="3" indent="-342900">
              <a:buFont typeface="Wingdings" pitchFamily="2" charset="2"/>
              <a:buChar char="Ø"/>
            </a:pPr>
            <a:r>
              <a:rPr lang="en-US" dirty="0" smtClean="0"/>
              <a:t>The exception is for </a:t>
            </a:r>
            <a:r>
              <a:rPr lang="en-US" b="1" dirty="0" smtClean="0"/>
              <a:t>known rescues only</a:t>
            </a:r>
            <a:r>
              <a:rPr lang="en-US" dirty="0" smtClean="0"/>
              <a:t>, not for standard search and rescue activities.</a:t>
            </a:r>
          </a:p>
          <a:p>
            <a:pPr marL="1284732" lvl="3" indent="-342900">
              <a:buFont typeface="Wingdings" pitchFamily="2" charset="2"/>
              <a:buChar char="Ø"/>
            </a:pPr>
            <a:r>
              <a:rPr lang="en-US" dirty="0" smtClean="0"/>
              <a:t>Any such actions taken in accordance with this exception provision should be thoroughly investigated by the fire department with a written report submitted to the Fire Chief.</a:t>
            </a:r>
            <a:endParaRPr lang="en-US" dirty="0"/>
          </a:p>
        </p:txBody>
      </p:sp>
    </p:spTree>
    <p:extLst>
      <p:ext uri="{BB962C8B-B14F-4D97-AF65-F5344CB8AC3E}">
        <p14:creationId xmlns:p14="http://schemas.microsoft.com/office/powerpoint/2010/main" val="1208610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322</TotalTime>
  <Words>863</Words>
  <Application>Microsoft Office PowerPoint</Application>
  <PresentationFormat>On-screen Show (4:3)</PresentationFormat>
  <Paragraphs>58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Module</vt:lpstr>
      <vt:lpstr>Firefighters “two-in, two-out” Regulation  - April 7, 2012</vt:lpstr>
      <vt:lpstr>“Two-In, Two-Out”</vt:lpstr>
      <vt:lpstr>“Two-In, Two-Out”</vt:lpstr>
      <vt:lpstr>“Two-In, Two-Out”</vt:lpstr>
      <vt:lpstr>“Two-In, Two-Out”</vt:lpstr>
      <vt:lpstr>“Two-In, Two-Out”</vt:lpstr>
      <vt:lpstr>“Two-In, Two-Out”</vt:lpstr>
      <vt:lpstr>“Tw0-In, Two-Out”</vt:lpstr>
      <vt:lpstr>“Two-In, Two-Out”</vt:lpstr>
      <vt:lpstr>“Two-In, Two-Out”</vt:lpstr>
      <vt:lpstr>“Tw0-In, Two Out”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Firefighters “two-in, two-out” Regulation</dc:title>
  <dc:creator>Dan Gearhart</dc:creator>
  <cp:lastModifiedBy>Dan Gearhart</cp:lastModifiedBy>
  <cp:revision>22</cp:revision>
  <dcterms:created xsi:type="dcterms:W3CDTF">2012-03-08T01:55:53Z</dcterms:created>
  <dcterms:modified xsi:type="dcterms:W3CDTF">2012-12-10T20:14:47Z</dcterms:modified>
</cp:coreProperties>
</file>