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C3173E3-A4E1-4ABF-9701-FC16F850EF8D}" type="datetimeFigureOut">
              <a:rPr lang="en-US" smtClean="0"/>
              <a:t>2/28/2015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FA3F7A3-5265-45B3-8C1B-05373091E561}"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3173E3-A4E1-4ABF-9701-FC16F850EF8D}"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3F7A3-5265-45B3-8C1B-05373091E5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3173E3-A4E1-4ABF-9701-FC16F850EF8D}"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3F7A3-5265-45B3-8C1B-05373091E5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3173E3-A4E1-4ABF-9701-FC16F850EF8D}"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3F7A3-5265-45B3-8C1B-05373091E5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3173E3-A4E1-4ABF-9701-FC16F850EF8D}"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FA3F7A3-5265-45B3-8C1B-05373091E56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3173E3-A4E1-4ABF-9701-FC16F850EF8D}" type="datetimeFigureOut">
              <a:rPr lang="en-US" smtClean="0"/>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3F7A3-5265-45B3-8C1B-05373091E5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3173E3-A4E1-4ABF-9701-FC16F850EF8D}" type="datetimeFigureOut">
              <a:rPr lang="en-US" smtClean="0"/>
              <a:t>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3F7A3-5265-45B3-8C1B-05373091E5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3173E3-A4E1-4ABF-9701-FC16F850EF8D}" type="datetimeFigureOut">
              <a:rPr lang="en-US" smtClean="0"/>
              <a:t>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3F7A3-5265-45B3-8C1B-05373091E5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173E3-A4E1-4ABF-9701-FC16F850EF8D}" type="datetimeFigureOut">
              <a:rPr lang="en-US" smtClean="0"/>
              <a:t>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3F7A3-5265-45B3-8C1B-05373091E5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3173E3-A4E1-4ABF-9701-FC16F850EF8D}" type="datetimeFigureOut">
              <a:rPr lang="en-US" smtClean="0"/>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3F7A3-5265-45B3-8C1B-05373091E5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3173E3-A4E1-4ABF-9701-FC16F850EF8D}" type="datetimeFigureOut">
              <a:rPr lang="en-US" smtClean="0"/>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3F7A3-5265-45B3-8C1B-05373091E56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C3173E3-A4E1-4ABF-9701-FC16F850EF8D}" type="datetimeFigureOut">
              <a:rPr lang="en-US" smtClean="0"/>
              <a:t>2/28/2015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FA3F7A3-5265-45B3-8C1B-05373091E56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Highway Safety for Emergency Services</a:t>
            </a:r>
            <a:endParaRPr lang="en-US" dirty="0"/>
          </a:p>
        </p:txBody>
      </p:sp>
      <p:sp>
        <p:nvSpPr>
          <p:cNvPr id="3" name="Subtitle 2"/>
          <p:cNvSpPr>
            <a:spLocks noGrp="1"/>
          </p:cNvSpPr>
          <p:nvPr>
            <p:ph type="subTitle" idx="1"/>
          </p:nvPr>
        </p:nvSpPr>
        <p:spPr>
          <a:xfrm>
            <a:off x="1371600" y="3331698"/>
            <a:ext cx="6400800" cy="2078502"/>
          </a:xfrm>
        </p:spPr>
        <p:txBody>
          <a:bodyPr>
            <a:normAutofit fontScale="47500" lnSpcReduction="20000"/>
          </a:bodyPr>
          <a:lstStyle/>
          <a:p>
            <a:r>
              <a:rPr lang="en-US" sz="5100" dirty="0" smtClean="0"/>
              <a:t>The “Ten Cones of Highway Incident Safety”</a:t>
            </a:r>
          </a:p>
          <a:p>
            <a:endParaRPr lang="en-US" dirty="0"/>
          </a:p>
          <a:p>
            <a:r>
              <a:rPr lang="en-US" sz="3300" dirty="0" smtClean="0"/>
              <a:t>Provided by the Emergency Responder Safety Institute and Produced by the Volunteer Firefighter Insurance Service</a:t>
            </a:r>
          </a:p>
          <a:p>
            <a:endParaRPr lang="en-US" dirty="0"/>
          </a:p>
          <a:p>
            <a:r>
              <a:rPr lang="en-US" sz="3800" dirty="0" smtClean="0"/>
              <a:t>Presentation compiled by:</a:t>
            </a:r>
          </a:p>
          <a:p>
            <a:r>
              <a:rPr lang="en-US" sz="3800" dirty="0" smtClean="0"/>
              <a:t>Daniel Gearhart, Division Chief</a:t>
            </a:r>
            <a:endParaRPr lang="en-US" sz="3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800600"/>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849585"/>
            <a:ext cx="2343167" cy="137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17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par>
                                <p:cTn id="21" presetID="14" presetClass="entr" presetSubtype="1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randombar(horizontal)">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Give Traffic Plenty of Warning</a:t>
            </a:r>
            <a:endParaRPr lang="en-US" dirty="0"/>
          </a:p>
        </p:txBody>
      </p:sp>
      <p:sp>
        <p:nvSpPr>
          <p:cNvPr id="3" name="Content Placeholder 2"/>
          <p:cNvSpPr>
            <a:spLocks noGrp="1"/>
          </p:cNvSpPr>
          <p:nvPr>
            <p:ph idx="1"/>
          </p:nvPr>
        </p:nvSpPr>
        <p:spPr>
          <a:xfrm>
            <a:off x="457200" y="1447800"/>
            <a:ext cx="8229600" cy="5029200"/>
          </a:xfrm>
        </p:spPr>
        <p:txBody>
          <a:bodyPr>
            <a:normAutofit fontScale="85000" lnSpcReduction="20000"/>
          </a:bodyPr>
          <a:lstStyle/>
          <a:p>
            <a:r>
              <a:rPr lang="en-US" dirty="0" smtClean="0"/>
              <a:t>In a perfect world, all traffic could be directed until the incident is cleared.</a:t>
            </a:r>
          </a:p>
          <a:p>
            <a:r>
              <a:rPr lang="en-US" dirty="0" smtClean="0"/>
              <a:t>Managing traffic would be easy if there were no vehicles.</a:t>
            </a:r>
          </a:p>
          <a:p>
            <a:r>
              <a:rPr lang="en-US" dirty="0" smtClean="0"/>
              <a:t>In the real world, delays cause stress, everybody’s in a hurry, and tempers are short.</a:t>
            </a:r>
          </a:p>
          <a:p>
            <a:r>
              <a:rPr lang="en-US" dirty="0" smtClean="0"/>
              <a:t>Five years ago, the phrase “Road Rage” was never known.</a:t>
            </a:r>
          </a:p>
          <a:p>
            <a:r>
              <a:rPr lang="en-US" dirty="0" smtClean="0"/>
              <a:t>Advanced warning can help.</a:t>
            </a:r>
          </a:p>
          <a:p>
            <a:pPr lvl="1"/>
            <a:r>
              <a:rPr lang="en-US" dirty="0" smtClean="0"/>
              <a:t>Arrow boards, flares, cones, </a:t>
            </a:r>
          </a:p>
          <a:p>
            <a:pPr marL="585216" lvl="1" indent="0">
              <a:buNone/>
            </a:pPr>
            <a:r>
              <a:rPr lang="en-US" dirty="0" smtClean="0"/>
              <a:t>     p</a:t>
            </a:r>
            <a:r>
              <a:rPr lang="en-US" dirty="0" smtClean="0"/>
              <a:t>olice </a:t>
            </a:r>
            <a:r>
              <a:rPr lang="en-US" dirty="0" smtClean="0"/>
              <a:t>cars, detours, and </a:t>
            </a:r>
          </a:p>
          <a:p>
            <a:pPr marL="585216" lvl="1" indent="0">
              <a:buNone/>
            </a:pPr>
            <a:r>
              <a:rPr lang="en-US" dirty="0" smtClean="0"/>
              <a:t>     alternative </a:t>
            </a:r>
            <a:r>
              <a:rPr lang="en-US" dirty="0" smtClean="0"/>
              <a:t>routes.</a:t>
            </a:r>
          </a:p>
          <a:p>
            <a:pPr lvl="1"/>
            <a:r>
              <a:rPr lang="en-US" dirty="0" smtClean="0"/>
              <a:t>Message boards have been effective to deliver real-time info.</a:t>
            </a:r>
          </a:p>
          <a:p>
            <a:r>
              <a:rPr lang="en-US" dirty="0" smtClean="0"/>
              <a:t>Use whatever means available to give traffic plenty of warning.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54958"/>
            <a:ext cx="2362200" cy="1393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64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4098"/>
                                        </p:tgtEl>
                                        <p:attrNameLst>
                                          <p:attrName>style.visibility</p:attrName>
                                        </p:attrNameLst>
                                      </p:cBhvr>
                                      <p:to>
                                        <p:strVal val="visible"/>
                                      </p:to>
                                    </p:set>
                                    <p:animEffect transition="in" filter="randombar(horizontal)">
                                      <p:cBhvr>
                                        <p:cTn id="35" dur="500"/>
                                        <p:tgtEl>
                                          <p:spTgt spid="409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Protect the Scene with Apparatus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Apparatus can provide a protective  shield.</a:t>
            </a:r>
          </a:p>
          <a:p>
            <a:r>
              <a:rPr lang="en-US" dirty="0" smtClean="0"/>
              <a:t>It’s better to lose apparatus than lose lives.</a:t>
            </a:r>
          </a:p>
          <a:p>
            <a:r>
              <a:rPr lang="en-US" dirty="0" smtClean="0"/>
              <a:t>Properly positioned, the apparatus can provide tons of fortification around the incident.</a:t>
            </a:r>
          </a:p>
          <a:p>
            <a:r>
              <a:rPr lang="en-US" dirty="0" smtClean="0"/>
              <a:t>Always arrange apparatus assuming it will be struck.</a:t>
            </a:r>
          </a:p>
          <a:p>
            <a:r>
              <a:rPr lang="en-US" dirty="0" smtClean="0"/>
              <a:t>Park apparatus at an angle protecting the scene with front wheels turned away from the incident.</a:t>
            </a:r>
          </a:p>
          <a:p>
            <a:r>
              <a:rPr lang="en-US" dirty="0" smtClean="0"/>
              <a:t>Help create a safer zone </a:t>
            </a:r>
          </a:p>
          <a:p>
            <a:pPr marL="137160" indent="0">
              <a:buNone/>
            </a:pPr>
            <a:r>
              <a:rPr lang="en-US" dirty="0" smtClean="0"/>
              <a:t>     of response and protect </a:t>
            </a:r>
          </a:p>
          <a:p>
            <a:pPr marL="137160" indent="0">
              <a:buNone/>
            </a:pPr>
            <a:r>
              <a:rPr lang="en-US" dirty="0" smtClean="0"/>
              <a:t>     the scene with apparatus.</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657" y="4887686"/>
            <a:ext cx="2857500" cy="1695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0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randombar(horizontal)">
                                      <p:cBhvr>
                                        <p:cTn id="25" dur="500"/>
                                        <p:tgtEl>
                                          <p:spTgt spid="51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Always Work Away From the Traffic </a:t>
            </a:r>
            <a:endParaRPr lang="en-US" dirty="0"/>
          </a:p>
        </p:txBody>
      </p:sp>
      <p:sp>
        <p:nvSpPr>
          <p:cNvPr id="3" name="Content Placeholder 2"/>
          <p:cNvSpPr>
            <a:spLocks noGrp="1"/>
          </p:cNvSpPr>
          <p:nvPr>
            <p:ph idx="1"/>
          </p:nvPr>
        </p:nvSpPr>
        <p:spPr/>
        <p:txBody>
          <a:bodyPr>
            <a:normAutofit lnSpcReduction="10000"/>
          </a:bodyPr>
          <a:lstStyle/>
          <a:p>
            <a:r>
              <a:rPr lang="en-US" dirty="0" smtClean="0"/>
              <a:t>Always work away from traffic.</a:t>
            </a:r>
          </a:p>
          <a:p>
            <a:r>
              <a:rPr lang="en-US" dirty="0" smtClean="0"/>
              <a:t>Often the focus is on others and we forget to safeguard ourselves.</a:t>
            </a:r>
          </a:p>
          <a:p>
            <a:r>
              <a:rPr lang="en-US" dirty="0" smtClean="0"/>
              <a:t>Move away from the traffic area and don’t be a target.</a:t>
            </a:r>
          </a:p>
          <a:p>
            <a:r>
              <a:rPr lang="en-US" dirty="0" smtClean="0"/>
              <a:t>Watch the traffic flow before getting of your apparatus or vehicle.</a:t>
            </a:r>
          </a:p>
          <a:p>
            <a:r>
              <a:rPr lang="en-US" dirty="0" smtClean="0"/>
              <a:t>You’re of no help if </a:t>
            </a:r>
          </a:p>
          <a:p>
            <a:pPr marL="137160" indent="0">
              <a:buNone/>
            </a:pPr>
            <a:r>
              <a:rPr lang="en-US" dirty="0" smtClean="0"/>
              <a:t>     you become a victim </a:t>
            </a:r>
          </a:p>
          <a:p>
            <a:pPr marL="137160" indent="0">
              <a:buNone/>
            </a:pPr>
            <a:r>
              <a:rPr lang="en-US" dirty="0" smtClean="0"/>
              <a:t>     in a secondary incident.</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381500"/>
            <a:ext cx="3028950" cy="2019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423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randombar(horizontal)">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Be Prepared to Shut Down the Roadway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Not always popular with law enforcement or the public, but must be an option.</a:t>
            </a:r>
          </a:p>
          <a:p>
            <a:r>
              <a:rPr lang="en-US" dirty="0" smtClean="0"/>
              <a:t>Closing the roadway clearly eliminates the possibility of a secondary incident.</a:t>
            </a:r>
          </a:p>
          <a:p>
            <a:r>
              <a:rPr lang="en-US" dirty="0" smtClean="0"/>
              <a:t>Closing a roadway can have negative effects.</a:t>
            </a:r>
          </a:p>
          <a:p>
            <a:pPr lvl="1"/>
            <a:r>
              <a:rPr lang="en-US" dirty="0" smtClean="0"/>
              <a:t>Diverting traffic to areas that may already be congested.</a:t>
            </a:r>
          </a:p>
          <a:p>
            <a:pPr lvl="1"/>
            <a:r>
              <a:rPr lang="en-US" dirty="0" smtClean="0"/>
              <a:t>Taking vehicles from highways to residential areas or past schools, hospitals, etc.</a:t>
            </a:r>
          </a:p>
          <a:p>
            <a:r>
              <a:rPr lang="en-US" dirty="0" smtClean="0"/>
              <a:t>Anticipate the possibilities </a:t>
            </a:r>
          </a:p>
          <a:p>
            <a:pPr marL="137160" indent="0">
              <a:buNone/>
            </a:pPr>
            <a:r>
              <a:rPr lang="en-US" dirty="0" smtClean="0"/>
              <a:t>     and be prepared to shut </a:t>
            </a:r>
          </a:p>
          <a:p>
            <a:pPr marL="137160" indent="0">
              <a:buNone/>
            </a:pPr>
            <a:r>
              <a:rPr lang="en-US" dirty="0" smtClean="0"/>
              <a:t>     down the roadway.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432527"/>
            <a:ext cx="2971800" cy="2109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4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randombar(horizontal)">
                                      <p:cBhvr>
                                        <p:cTn id="20" dur="500"/>
                                        <p:tgtEl>
                                          <p:spTgt spid="71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Be Seen and Not Hurt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old presumption is: “The more lights the better.”</a:t>
            </a:r>
          </a:p>
          <a:p>
            <a:r>
              <a:rPr lang="en-US" dirty="0" smtClean="0"/>
              <a:t>Lights can be blinding to safe drivers and a deadly attraction to those impaired by alcohol, drugs, or sleepiness.</a:t>
            </a:r>
          </a:p>
          <a:p>
            <a:r>
              <a:rPr lang="en-US" dirty="0" smtClean="0"/>
              <a:t>Lights draw attention to the location apparatus but obscure the presence of emergency personnel.</a:t>
            </a:r>
          </a:p>
          <a:p>
            <a:r>
              <a:rPr lang="en-US" dirty="0" smtClean="0"/>
              <a:t>Reduce the amount of emergency lights with greater emphasis on traffic control devices.</a:t>
            </a:r>
          </a:p>
          <a:p>
            <a:r>
              <a:rPr lang="en-US" dirty="0" smtClean="0"/>
              <a:t>Provide illumination to the entire scene.</a:t>
            </a:r>
          </a:p>
          <a:p>
            <a:r>
              <a:rPr lang="en-US" dirty="0" smtClean="0"/>
              <a:t>Use police cars as advance </a:t>
            </a:r>
          </a:p>
          <a:p>
            <a:pPr marL="137160" indent="0">
              <a:buNone/>
            </a:pPr>
            <a:r>
              <a:rPr lang="en-US" dirty="0" smtClean="0"/>
              <a:t>     warning, they tend to be </a:t>
            </a:r>
          </a:p>
          <a:p>
            <a:pPr marL="137160" indent="0">
              <a:buNone/>
            </a:pPr>
            <a:r>
              <a:rPr lang="en-US" dirty="0" smtClean="0"/>
              <a:t>     effective in slowing down traffic.</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909457"/>
            <a:ext cx="2857500" cy="1781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83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8194"/>
                                        </p:tgtEl>
                                        <p:attrNameLst>
                                          <p:attrName>style.visibility</p:attrName>
                                        </p:attrNameLst>
                                      </p:cBhvr>
                                      <p:to>
                                        <p:strVal val="visible"/>
                                      </p:to>
                                    </p:set>
                                    <p:animEffect transition="in" filter="randombar(horizontal)">
                                      <p:cBhvr>
                                        <p:cTn id="20" dur="500"/>
                                        <p:tgtEl>
                                          <p:spTgt spid="819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Dress for the Occasion</a:t>
            </a:r>
            <a:endParaRPr lang="en-US" dirty="0"/>
          </a:p>
        </p:txBody>
      </p:sp>
      <p:sp>
        <p:nvSpPr>
          <p:cNvPr id="3" name="Content Placeholder 2"/>
          <p:cNvSpPr>
            <a:spLocks noGrp="1"/>
          </p:cNvSpPr>
          <p:nvPr>
            <p:ph idx="1"/>
          </p:nvPr>
        </p:nvSpPr>
        <p:spPr/>
        <p:txBody>
          <a:bodyPr>
            <a:normAutofit lnSpcReduction="10000"/>
          </a:bodyPr>
          <a:lstStyle/>
          <a:p>
            <a:r>
              <a:rPr lang="en-US" dirty="0" smtClean="0"/>
              <a:t>You should never be forced to choose among protective, reflective, or comfortable clothing. </a:t>
            </a:r>
          </a:p>
          <a:p>
            <a:r>
              <a:rPr lang="en-US" dirty="0" smtClean="0"/>
              <a:t>If turnouts don’t provide high visibility, then get high visibility vests.</a:t>
            </a:r>
          </a:p>
          <a:p>
            <a:r>
              <a:rPr lang="en-US" dirty="0" smtClean="0"/>
              <a:t>As important as getting the reflective gear, wear the reflective gear.  No excuses.</a:t>
            </a:r>
          </a:p>
          <a:p>
            <a:r>
              <a:rPr lang="en-US" dirty="0" smtClean="0"/>
              <a:t>Appreciate the officers </a:t>
            </a:r>
          </a:p>
          <a:p>
            <a:pPr marL="137160" indent="0">
              <a:buNone/>
            </a:pPr>
            <a:r>
              <a:rPr lang="en-US" dirty="0" smtClean="0"/>
              <a:t>     who makes you wear </a:t>
            </a:r>
          </a:p>
          <a:p>
            <a:pPr marL="137160" indent="0">
              <a:buNone/>
            </a:pPr>
            <a:r>
              <a:rPr lang="en-US" dirty="0" smtClean="0"/>
              <a:t>     them, they’re just trying </a:t>
            </a:r>
          </a:p>
          <a:p>
            <a:pPr marL="137160" indent="0">
              <a:buNone/>
            </a:pPr>
            <a:r>
              <a:rPr lang="en-US" dirty="0" smtClean="0"/>
              <a:t>     to keep you alive.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409395"/>
            <a:ext cx="3048000" cy="2021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01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randombar(horizontal)">
                                      <p:cBhvr>
                                        <p:cTn id="20" dur="500"/>
                                        <p:tgtEl>
                                          <p:spTgt spid="92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Accountability Matters</a:t>
            </a:r>
            <a:endParaRPr lang="en-US" dirty="0"/>
          </a:p>
        </p:txBody>
      </p:sp>
      <p:sp>
        <p:nvSpPr>
          <p:cNvPr id="3" name="Content Placeholder 2"/>
          <p:cNvSpPr>
            <a:spLocks noGrp="1"/>
          </p:cNvSpPr>
          <p:nvPr>
            <p:ph idx="1"/>
          </p:nvPr>
        </p:nvSpPr>
        <p:spPr/>
        <p:txBody>
          <a:bodyPr>
            <a:normAutofit lnSpcReduction="10000"/>
          </a:bodyPr>
          <a:lstStyle/>
          <a:p>
            <a:r>
              <a:rPr lang="en-US" dirty="0" smtClean="0"/>
              <a:t>It’s all about responsibility.</a:t>
            </a:r>
          </a:p>
          <a:p>
            <a:r>
              <a:rPr lang="en-US" dirty="0" smtClean="0"/>
              <a:t>When you take the safety of the entire organization seriously, there is a real chance that secondary incidents can be avoided.</a:t>
            </a:r>
          </a:p>
          <a:p>
            <a:r>
              <a:rPr lang="en-US" dirty="0" smtClean="0"/>
              <a:t>When on the highway:</a:t>
            </a:r>
          </a:p>
          <a:p>
            <a:pPr lvl="1"/>
            <a:r>
              <a:rPr lang="en-US" dirty="0" smtClean="0"/>
              <a:t>Take care of yourself</a:t>
            </a:r>
          </a:p>
          <a:p>
            <a:pPr lvl="1"/>
            <a:r>
              <a:rPr lang="en-US" dirty="0" smtClean="0"/>
              <a:t>Look out for others</a:t>
            </a:r>
          </a:p>
          <a:p>
            <a:pPr lvl="1"/>
            <a:r>
              <a:rPr lang="en-US" dirty="0" smtClean="0"/>
              <a:t>Keep you eyes open</a:t>
            </a:r>
          </a:p>
          <a:p>
            <a:pPr lvl="1"/>
            <a:r>
              <a:rPr lang="en-US" dirty="0" smtClean="0"/>
              <a:t>Don’t do anything dangerous</a:t>
            </a:r>
          </a:p>
          <a:p>
            <a:pPr lvl="1"/>
            <a:r>
              <a:rPr lang="en-US" dirty="0" smtClean="0"/>
              <a:t>Consider assigning one person as a Safety Officer to monitor every highway scene.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429000"/>
            <a:ext cx="2432196" cy="1743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8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0242"/>
                                        </p:tgtEl>
                                        <p:attrNameLst>
                                          <p:attrName>style.visibility</p:attrName>
                                        </p:attrNameLst>
                                      </p:cBhvr>
                                      <p:to>
                                        <p:strVal val="visible"/>
                                      </p:to>
                                    </p:set>
                                    <p:animEffect transition="in" filter="randombar(horizontal)">
                                      <p:cBhvr>
                                        <p:cTn id="20" dur="500"/>
                                        <p:tgtEl>
                                          <p:spTgt spid="102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90600"/>
            <a:ext cx="7086600" cy="3416320"/>
          </a:xfrm>
          <a:prstGeom prst="rect">
            <a:avLst/>
          </a:prstGeom>
          <a:noFill/>
        </p:spPr>
        <p:txBody>
          <a:bodyPr wrap="square" rtlCol="0">
            <a:spAutoFit/>
          </a:bodyPr>
          <a:lstStyle/>
          <a:p>
            <a:pPr algn="ctr"/>
            <a:r>
              <a:rPr lang="en-US" sz="2400" dirty="0" smtClean="0"/>
              <a:t>This presentation is dedicated to the members of the </a:t>
            </a:r>
            <a:r>
              <a:rPr lang="en-US" sz="2400" dirty="0" err="1" smtClean="0"/>
              <a:t>Lionville</a:t>
            </a:r>
            <a:r>
              <a:rPr lang="en-US" sz="2400" dirty="0" smtClean="0"/>
              <a:t> Fire Company and the </a:t>
            </a:r>
            <a:r>
              <a:rPr lang="en-US" sz="2400" dirty="0" err="1" smtClean="0"/>
              <a:t>Uwchlan</a:t>
            </a:r>
            <a:r>
              <a:rPr lang="en-US" sz="2400" dirty="0" smtClean="0"/>
              <a:t> Ambulance Company that were killed or injured during a secondary incident at a highway traffic collision on March 9, 1998 in Chester County, Pennsylvania. That incident was the motivation for the “Ten Cones of Highway Incident Safety” and the formation of the Emergency Responder Safety Institute. www.respondersafety.com</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7244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838700"/>
            <a:ext cx="4968434"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04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6" y="1143000"/>
            <a:ext cx="6738434" cy="44957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5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676400"/>
            <a:ext cx="7086600" cy="3046988"/>
          </a:xfrm>
          <a:prstGeom prst="rect">
            <a:avLst/>
          </a:prstGeom>
          <a:noFill/>
        </p:spPr>
        <p:txBody>
          <a:bodyPr wrap="square" rtlCol="0">
            <a:spAutoFit/>
          </a:bodyPr>
          <a:lstStyle/>
          <a:p>
            <a:pPr algn="ctr"/>
            <a:r>
              <a:rPr lang="en-US" sz="3200" dirty="0" smtClean="0"/>
              <a:t>This presentation relates directly to the video “Highway Safety for Emergency Services – the Ten Cones of Highway Incident Safety,” and should be used to support the material presented in the video.   </a:t>
            </a:r>
            <a:endParaRPr lang="en-US" sz="3200" dirty="0"/>
          </a:p>
        </p:txBody>
      </p:sp>
    </p:spTree>
    <p:extLst>
      <p:ext uri="{BB962C8B-B14F-4D97-AF65-F5344CB8AC3E}">
        <p14:creationId xmlns:p14="http://schemas.microsoft.com/office/powerpoint/2010/main" val="148811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Highway Incident Safety</a:t>
            </a:r>
            <a:endParaRPr lang="en-US" dirty="0"/>
          </a:p>
        </p:txBody>
      </p:sp>
      <p:sp>
        <p:nvSpPr>
          <p:cNvPr id="3" name="Content Placeholder 2"/>
          <p:cNvSpPr>
            <a:spLocks noGrp="1"/>
          </p:cNvSpPr>
          <p:nvPr>
            <p:ph idx="1"/>
          </p:nvPr>
        </p:nvSpPr>
        <p:spPr/>
        <p:txBody>
          <a:bodyPr/>
          <a:lstStyle/>
          <a:p>
            <a:r>
              <a:rPr lang="en-US" dirty="0" smtClean="0"/>
              <a:t>Firefighters respond to traffic collisions all the time.  </a:t>
            </a:r>
          </a:p>
          <a:p>
            <a:r>
              <a:rPr lang="en-US" dirty="0" smtClean="0"/>
              <a:t>They are all very familiar but it doesn’t always have a happy ending.</a:t>
            </a:r>
          </a:p>
          <a:p>
            <a:r>
              <a:rPr lang="en-US" dirty="0" smtClean="0"/>
              <a:t>Every year highway incidents set the stage for a secondary incident, an incident where an emergency responder is struck by a motorist and is injured or killed.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920343"/>
            <a:ext cx="2467455" cy="1567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45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Highway Incident Safety</a:t>
            </a:r>
            <a:endParaRPr lang="en-US" dirty="0"/>
          </a:p>
        </p:txBody>
      </p:sp>
      <p:sp>
        <p:nvSpPr>
          <p:cNvPr id="3" name="Content Placeholder 2"/>
          <p:cNvSpPr>
            <a:spLocks noGrp="1"/>
          </p:cNvSpPr>
          <p:nvPr>
            <p:ph idx="1"/>
          </p:nvPr>
        </p:nvSpPr>
        <p:spPr/>
        <p:txBody>
          <a:bodyPr/>
          <a:lstStyle/>
          <a:p>
            <a:r>
              <a:rPr lang="en-US" dirty="0" smtClean="0"/>
              <a:t>Each year approximately 5 firefighters are killed while operating at a highway incident</a:t>
            </a:r>
          </a:p>
          <a:p>
            <a:r>
              <a:rPr lang="en-US" dirty="0" smtClean="0"/>
              <a:t>The number for law enforcement officers killed is even greater at approximately 20 per year</a:t>
            </a:r>
          </a:p>
          <a:p>
            <a:r>
              <a:rPr lang="en-US" dirty="0" smtClean="0"/>
              <a:t>Additionally, several medical responders are killed every year as well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4596573"/>
            <a:ext cx="3291227" cy="1843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96573"/>
            <a:ext cx="3276600" cy="1843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1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randombar(horizont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randombar(horizontal)">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Highway Incident Safety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It’s not just firefighters, law enforcement officers, and medical personnel responding to highway incidents, other personnel may respond as well including:</a:t>
            </a:r>
          </a:p>
          <a:p>
            <a:pPr lvl="1"/>
            <a:r>
              <a:rPr lang="en-US" dirty="0" smtClean="0"/>
              <a:t>Transportation Officials</a:t>
            </a:r>
          </a:p>
          <a:p>
            <a:pPr lvl="1"/>
            <a:r>
              <a:rPr lang="en-US" dirty="0" smtClean="0"/>
              <a:t>Tow and Recovery Personnel</a:t>
            </a:r>
          </a:p>
          <a:p>
            <a:pPr lvl="1"/>
            <a:r>
              <a:rPr lang="en-US" dirty="0" smtClean="0"/>
              <a:t>Members of the Media</a:t>
            </a:r>
          </a:p>
          <a:p>
            <a:pPr lvl="1"/>
            <a:r>
              <a:rPr lang="en-US" dirty="0" smtClean="0"/>
              <a:t>Coroners</a:t>
            </a:r>
          </a:p>
          <a:p>
            <a:pPr lvl="1"/>
            <a:r>
              <a:rPr lang="en-US" dirty="0" smtClean="0"/>
              <a:t>Medical Examiners</a:t>
            </a:r>
          </a:p>
          <a:p>
            <a:pPr lvl="1"/>
            <a:r>
              <a:rPr lang="en-US" dirty="0" smtClean="0"/>
              <a:t>Private Contractors for </a:t>
            </a:r>
          </a:p>
          <a:p>
            <a:pPr marL="585216" lvl="1" indent="0">
              <a:buNone/>
            </a:pPr>
            <a:r>
              <a:rPr lang="en-US" dirty="0" smtClean="0"/>
              <a:t>    clean-up and removal </a:t>
            </a:r>
          </a:p>
          <a:p>
            <a:pPr marL="585216" lvl="1" indent="0">
              <a:buNone/>
            </a:pPr>
            <a:r>
              <a:rPr lang="en-US" dirty="0" smtClean="0"/>
              <a:t>    of hazardous materials</a:t>
            </a:r>
          </a:p>
          <a:p>
            <a:pPr marL="585216" lvl="1"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74733"/>
            <a:ext cx="2410948" cy="17730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0"/>
            <a:ext cx="2378291" cy="1458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04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randombar(horizontal)">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randombar(horizontal)">
                                      <p:cBhvr>
                                        <p:cTn id="28" dur="500"/>
                                        <p:tgtEl>
                                          <p:spTgt spid="409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Highway Incident Safety</a:t>
            </a:r>
            <a:endParaRPr lang="en-US" dirty="0"/>
          </a:p>
        </p:txBody>
      </p:sp>
      <p:sp>
        <p:nvSpPr>
          <p:cNvPr id="3" name="Content Placeholder 2"/>
          <p:cNvSpPr>
            <a:spLocks noGrp="1"/>
          </p:cNvSpPr>
          <p:nvPr>
            <p:ph idx="1"/>
          </p:nvPr>
        </p:nvSpPr>
        <p:spPr/>
        <p:txBody>
          <a:bodyPr/>
          <a:lstStyle/>
          <a:p>
            <a:r>
              <a:rPr lang="en-US" dirty="0" smtClean="0"/>
              <a:t>Secondary highway incidents pose a very real threat to everyone who responds.</a:t>
            </a:r>
          </a:p>
          <a:p>
            <a:r>
              <a:rPr lang="en-US" dirty="0" smtClean="0"/>
              <a:t>What can we do about it?</a:t>
            </a:r>
          </a:p>
          <a:p>
            <a:r>
              <a:rPr lang="en-US" sz="4400" b="1" i="1" dirty="0" smtClean="0"/>
              <a:t>Be Prepared</a:t>
            </a:r>
          </a:p>
          <a:p>
            <a:r>
              <a:rPr lang="en-US" dirty="0" smtClean="0"/>
              <a:t>The following outline </a:t>
            </a:r>
          </a:p>
          <a:p>
            <a:pPr marL="137160" indent="0">
              <a:buNone/>
            </a:pPr>
            <a:r>
              <a:rPr lang="en-US" dirty="0" smtClean="0"/>
              <a:t>     of preparedness will help us be prepared .</a:t>
            </a:r>
          </a:p>
          <a:p>
            <a:r>
              <a:rPr lang="en-US" dirty="0" smtClean="0"/>
              <a:t>It is the “Ten Cones of Highway Incident Safety.”</a:t>
            </a:r>
          </a:p>
          <a:p>
            <a:endParaRPr lang="en-US" b="1" i="1" dirty="0" smtClean="0"/>
          </a:p>
          <a:p>
            <a:endParaRPr lang="en-US" sz="4400" b="1" i="1"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667000"/>
            <a:ext cx="2971800" cy="1672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464762"/>
            <a:ext cx="2405744" cy="1175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81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randombar(horizontal)">
                                      <p:cBhvr>
                                        <p:cTn id="15" dur="500"/>
                                        <p:tgtEl>
                                          <p:spTgt spid="1126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11269"/>
                                        </p:tgtEl>
                                        <p:attrNameLst>
                                          <p:attrName>style.visibility</p:attrName>
                                        </p:attrNameLst>
                                      </p:cBhvr>
                                      <p:to>
                                        <p:strVal val="visible"/>
                                      </p:to>
                                    </p:set>
                                    <p:animEffect transition="in" filter="randombar(horizontal)">
                                      <p:cBhvr>
                                        <p:cTn id="41"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There is no Substitute for Training</a:t>
            </a:r>
            <a:endParaRPr lang="en-US" dirty="0"/>
          </a:p>
        </p:txBody>
      </p:sp>
      <p:sp>
        <p:nvSpPr>
          <p:cNvPr id="3" name="Content Placeholder 2"/>
          <p:cNvSpPr>
            <a:spLocks noGrp="1"/>
          </p:cNvSpPr>
          <p:nvPr>
            <p:ph idx="1"/>
          </p:nvPr>
        </p:nvSpPr>
        <p:spPr/>
        <p:txBody>
          <a:bodyPr/>
          <a:lstStyle/>
          <a:p>
            <a:r>
              <a:rPr lang="en-US" dirty="0" smtClean="0"/>
              <a:t>Training is at the core of everything we do successfully.</a:t>
            </a:r>
          </a:p>
          <a:p>
            <a:r>
              <a:rPr lang="en-US" dirty="0" smtClean="0"/>
              <a:t>You listen, you learn, you do.</a:t>
            </a:r>
          </a:p>
          <a:p>
            <a:r>
              <a:rPr lang="en-US" dirty="0" smtClean="0"/>
              <a:t>The more you pick up from the experience, the more experienced you become.</a:t>
            </a:r>
          </a:p>
          <a:p>
            <a:r>
              <a:rPr lang="en-US" dirty="0" smtClean="0"/>
              <a:t>Seek out training that </a:t>
            </a:r>
          </a:p>
          <a:p>
            <a:pPr marL="137160" indent="0">
              <a:buNone/>
            </a:pPr>
            <a:r>
              <a:rPr lang="en-US" dirty="0" smtClean="0"/>
              <a:t>     will keep you safe at a </a:t>
            </a:r>
          </a:p>
          <a:p>
            <a:pPr marL="137160" indent="0">
              <a:buNone/>
            </a:pPr>
            <a:r>
              <a:rPr lang="en-US" dirty="0" smtClean="0"/>
              <a:t>     highway traffic incident.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038600"/>
            <a:ext cx="3321562"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0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Multi-Agency Coordination and Communication are a Must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incident is viewed as the orderly flow of life and traffic being disrupted.  </a:t>
            </a:r>
          </a:p>
          <a:p>
            <a:r>
              <a:rPr lang="en-US" dirty="0" smtClean="0"/>
              <a:t>The task of the responders is to treat the injured and restore order as quickly and safely as possible.</a:t>
            </a:r>
          </a:p>
          <a:p>
            <a:r>
              <a:rPr lang="en-US" dirty="0" smtClean="0"/>
              <a:t>Orchestration and Coordination are critical.</a:t>
            </a:r>
          </a:p>
          <a:p>
            <a:r>
              <a:rPr lang="en-US" dirty="0" smtClean="0"/>
              <a:t>Unified Command is essential.</a:t>
            </a:r>
          </a:p>
          <a:p>
            <a:r>
              <a:rPr lang="en-US" dirty="0" smtClean="0"/>
              <a:t>Jointly developed SOP’s by all affected responders.</a:t>
            </a:r>
          </a:p>
          <a:p>
            <a:r>
              <a:rPr lang="en-US" dirty="0" smtClean="0"/>
              <a:t>Once SOP’s are established, ongoing communication, review, and retirement are indispensable.</a:t>
            </a:r>
          </a:p>
          <a:p>
            <a:r>
              <a:rPr lang="en-US" dirty="0" smtClean="0"/>
              <a:t>Coordination and communication are a must.</a:t>
            </a:r>
          </a:p>
          <a:p>
            <a:endParaRPr lang="en-US" dirty="0"/>
          </a:p>
        </p:txBody>
      </p:sp>
    </p:spTree>
    <p:extLst>
      <p:ext uri="{BB962C8B-B14F-4D97-AF65-F5344CB8AC3E}">
        <p14:creationId xmlns:p14="http://schemas.microsoft.com/office/powerpoint/2010/main" val="262404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Limit Your Exposure… Limit Your Time</a:t>
            </a:r>
            <a:endParaRPr lang="en-US" dirty="0"/>
          </a:p>
        </p:txBody>
      </p:sp>
      <p:sp>
        <p:nvSpPr>
          <p:cNvPr id="3" name="Content Placeholder 2"/>
          <p:cNvSpPr>
            <a:spLocks noGrp="1"/>
          </p:cNvSpPr>
          <p:nvPr>
            <p:ph idx="1"/>
          </p:nvPr>
        </p:nvSpPr>
        <p:spPr/>
        <p:txBody>
          <a:bodyPr/>
          <a:lstStyle/>
          <a:p>
            <a:r>
              <a:rPr lang="en-US" dirty="0" smtClean="0"/>
              <a:t>The more equipment and personnel you have responding, the more exposure to a secondary accident.</a:t>
            </a:r>
          </a:p>
          <a:p>
            <a:r>
              <a:rPr lang="en-US" dirty="0" smtClean="0"/>
              <a:t>Make sure there is enough equipment and personnel, but keep it to a necessary minimum.</a:t>
            </a:r>
          </a:p>
          <a:p>
            <a:r>
              <a:rPr lang="en-US" dirty="0" smtClean="0"/>
              <a:t>The risk is greater the longer you stay on-scene.</a:t>
            </a:r>
          </a:p>
          <a:p>
            <a:r>
              <a:rPr lang="en-US" dirty="0" smtClean="0"/>
              <a:t>Work as quickly as prudent </a:t>
            </a:r>
          </a:p>
          <a:p>
            <a:pPr marL="137160" indent="0">
              <a:buNone/>
            </a:pPr>
            <a:r>
              <a:rPr lang="en-US" dirty="0" smtClean="0"/>
              <a:t>     and safe, and clear up the </a:t>
            </a:r>
          </a:p>
          <a:p>
            <a:pPr marL="137160" indent="0">
              <a:buNone/>
            </a:pPr>
            <a:r>
              <a:rPr lang="en-US" dirty="0" smtClean="0"/>
              <a:t>     crews as soon as possible.</a:t>
            </a:r>
          </a:p>
          <a:p>
            <a:pPr marL="13716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571999"/>
            <a:ext cx="2857500" cy="1895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25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randombar(horizontal)">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340</TotalTime>
  <Words>1125</Words>
  <Application>Microsoft Office PowerPoint</Application>
  <PresentationFormat>On-screen Show (4:3)</PresentationFormat>
  <Paragraphs>119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Highway Safety for Emergency Services</vt:lpstr>
      <vt:lpstr>PowerPoint Presentation</vt:lpstr>
      <vt:lpstr>Highway Incident Safety</vt:lpstr>
      <vt:lpstr>Highway Incident Safety</vt:lpstr>
      <vt:lpstr>Highway Incident Safety</vt:lpstr>
      <vt:lpstr>Highway Incident Safety</vt:lpstr>
      <vt:lpstr>1. There is no Substitute for Training</vt:lpstr>
      <vt:lpstr>2. Multi-Agency Coordination and Communication are a Must</vt:lpstr>
      <vt:lpstr>3. Limit Your Exposure… Limit Your Time</vt:lpstr>
      <vt:lpstr>4. Give Traffic Plenty of Warning</vt:lpstr>
      <vt:lpstr>5. Protect the Scene with Apparatus</vt:lpstr>
      <vt:lpstr>6. Always Work Away From the Traffic </vt:lpstr>
      <vt:lpstr>7. Be Prepared to Shut Down the Roadway</vt:lpstr>
      <vt:lpstr>8. Be Seen and Not Hurt</vt:lpstr>
      <vt:lpstr>9. Dress for the Occasion</vt:lpstr>
      <vt:lpstr>10. Accountability Matters</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Cones of Highway Incident Safety</dc:title>
  <dc:creator>Dan Gearhart</dc:creator>
  <cp:lastModifiedBy>Dan Gearhart</cp:lastModifiedBy>
  <cp:revision>33</cp:revision>
  <dcterms:created xsi:type="dcterms:W3CDTF">2015-02-25T22:32:19Z</dcterms:created>
  <dcterms:modified xsi:type="dcterms:W3CDTF">2015-02-28T21:42:58Z</dcterms:modified>
</cp:coreProperties>
</file>