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5"/>
  </p:notesMasterIdLst>
  <p:sldIdLst>
    <p:sldId id="349" r:id="rId2"/>
    <p:sldId id="350" r:id="rId3"/>
    <p:sldId id="359" r:id="rId4"/>
    <p:sldId id="348" r:id="rId5"/>
    <p:sldId id="360" r:id="rId6"/>
    <p:sldId id="351" r:id="rId7"/>
    <p:sldId id="354" r:id="rId8"/>
    <p:sldId id="353" r:id="rId9"/>
    <p:sldId id="355" r:id="rId10"/>
    <p:sldId id="356" r:id="rId11"/>
    <p:sldId id="358" r:id="rId12"/>
    <p:sldId id="388" r:id="rId13"/>
    <p:sldId id="347" r:id="rId14"/>
    <p:sldId id="361" r:id="rId15"/>
    <p:sldId id="384" r:id="rId16"/>
    <p:sldId id="386" r:id="rId17"/>
    <p:sldId id="383" r:id="rId18"/>
    <p:sldId id="381" r:id="rId19"/>
    <p:sldId id="379" r:id="rId20"/>
    <p:sldId id="367" r:id="rId21"/>
    <p:sldId id="378" r:id="rId22"/>
    <p:sldId id="387" r:id="rId23"/>
    <p:sldId id="385" r:id="rId24"/>
  </p:sldIdLst>
  <p:sldSz cx="9326563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47"/>
    <a:srgbClr val="FFCC00"/>
    <a:srgbClr val="CC9900"/>
    <a:srgbClr val="FF9900"/>
    <a:srgbClr val="B2B2B2"/>
    <a:srgbClr val="EAEAEA"/>
    <a:srgbClr val="DDDD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36" autoAdjust="0"/>
    <p:restoredTop sz="94640" autoAdjust="0"/>
  </p:normalViewPr>
  <p:slideViewPr>
    <p:cSldViewPr snapToGrid="0">
      <p:cViewPr>
        <p:scale>
          <a:sx n="94" d="100"/>
          <a:sy n="94" d="100"/>
        </p:scale>
        <p:origin x="-1542" y="-60"/>
      </p:cViewPr>
      <p:guideLst>
        <p:guide orient="horz" pos="2160"/>
        <p:guide pos="2938"/>
      </p:guideLst>
    </p:cSldViewPr>
  </p:slideViewPr>
  <p:outlineViewPr>
    <p:cViewPr>
      <p:scale>
        <a:sx n="33" d="100"/>
        <a:sy n="33" d="100"/>
      </p:scale>
      <p:origin x="0" y="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>
                <a:cs typeface="+mn-cs"/>
              </a:defRPr>
            </a:lvl1pPr>
          </a:lstStyle>
          <a:p>
            <a:pPr>
              <a:defRPr/>
            </a:pPr>
            <a:fld id="{C2B30149-E264-4FCC-BBDE-50350E9D68BB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685800"/>
            <a:ext cx="4660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>
                <a:cs typeface="+mn-cs"/>
              </a:defRPr>
            </a:lvl1pPr>
          </a:lstStyle>
          <a:p>
            <a:pPr>
              <a:defRPr/>
            </a:pPr>
            <a:fld id="{DE3BC9D8-52CC-47C1-947E-D2BBADED9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09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474415-4CD2-49C5-82B0-A8A5EF9F181C}" type="slidenum">
              <a:rPr lang="en-US">
                <a:cs typeface="Arial" charset="0"/>
              </a:rPr>
              <a:pPr/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00088" y="1676400"/>
            <a:ext cx="7926387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98588" y="3886200"/>
            <a:ext cx="6529387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13C7C-674D-4A82-9082-843FE2FAC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00A23-C7E5-4CE9-9639-8B8D711D8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81000"/>
            <a:ext cx="2097088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6725" y="381000"/>
            <a:ext cx="6143625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557CB-8029-4DF8-82C5-8519529ED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32224-BF10-4823-894E-04D84D8CC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406900"/>
            <a:ext cx="79279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2906713"/>
            <a:ext cx="792797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5922A-1CF8-4F55-8263-B09A2DF4B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981200"/>
            <a:ext cx="41195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8688" y="1981200"/>
            <a:ext cx="41211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77C9C-C7D8-4E16-A84B-F9385B560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274638"/>
            <a:ext cx="83931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1535113"/>
            <a:ext cx="4121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" y="2174875"/>
            <a:ext cx="4121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7100" y="1535113"/>
            <a:ext cx="4122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7100" y="2174875"/>
            <a:ext cx="4122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53CF6-FBC2-4E68-A44C-C96419A10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1DF47-B438-425C-879C-43E22B892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BED5E-8119-4529-B7B7-21A22FE86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273050"/>
            <a:ext cx="30686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6488" y="273050"/>
            <a:ext cx="52133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725" y="1435100"/>
            <a:ext cx="30686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BAC0D-5AD9-480F-9EA5-11FBBE31C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59593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59593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5959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CB2A5-0AB6-413E-BDC3-96A9981A9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381000"/>
            <a:ext cx="83931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981200"/>
            <a:ext cx="83931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6725" y="6245225"/>
            <a:ext cx="21764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6113" y="6245225"/>
            <a:ext cx="29543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83375" y="6245225"/>
            <a:ext cx="21764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11335F5-74D2-4DC2-8EF0-D9AD368E8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7"/>
          <p:cNvSpPr txBox="1">
            <a:spLocks noChangeArrowheads="1"/>
          </p:cNvSpPr>
          <p:nvPr/>
        </p:nvSpPr>
        <p:spPr bwMode="auto">
          <a:xfrm>
            <a:off x="4430713" y="5899150"/>
            <a:ext cx="4117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800" baseline="0"/>
          </a:p>
        </p:txBody>
      </p:sp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4586288" y="5899150"/>
            <a:ext cx="3884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800" baseline="0"/>
          </a:p>
        </p:txBody>
      </p:sp>
      <p:pic>
        <p:nvPicPr>
          <p:cNvPr id="14339" name="Picture 5" descr="FIRESCOP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565150"/>
            <a:ext cx="6121400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7"/>
          <p:cNvSpPr txBox="1">
            <a:spLocks noChangeArrowheads="1"/>
          </p:cNvSpPr>
          <p:nvPr/>
        </p:nvSpPr>
        <p:spPr bwMode="auto">
          <a:xfrm>
            <a:off x="4430713" y="5899150"/>
            <a:ext cx="4117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800" baseline="0"/>
          </a:p>
        </p:txBody>
      </p:sp>
      <p:sp>
        <p:nvSpPr>
          <p:cNvPr id="23554" name="Text Box 9"/>
          <p:cNvSpPr txBox="1">
            <a:spLocks noChangeArrowheads="1"/>
          </p:cNvSpPr>
          <p:nvPr/>
        </p:nvSpPr>
        <p:spPr bwMode="auto">
          <a:xfrm>
            <a:off x="4586288" y="5899150"/>
            <a:ext cx="3884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800" baseline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46075" y="431800"/>
            <a:ext cx="4225925" cy="987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342900" algn="l"/>
              </a:tabLst>
            </a:pPr>
            <a:endParaRPr lang="en-US" sz="1200" i="1" baseline="0">
              <a:solidFill>
                <a:srgbClr val="000000"/>
              </a:solidFill>
              <a:latin typeface="Arial" charset="0"/>
            </a:endParaRPr>
          </a:p>
          <a:p>
            <a:pPr eaLnBrk="0" hangingPunct="0">
              <a:tabLst>
                <a:tab pos="342900" algn="l"/>
              </a:tabLst>
            </a:pPr>
            <a:endParaRPr lang="en-US" sz="1200" b="1" baseline="0">
              <a:solidFill>
                <a:srgbClr val="000000"/>
              </a:solidFill>
              <a:latin typeface="Arial" charset="0"/>
            </a:endParaRPr>
          </a:p>
          <a:p>
            <a:pPr eaLnBrk="0" hangingPunct="0">
              <a:tabLst>
                <a:tab pos="342900" algn="l"/>
              </a:tabLst>
            </a:pPr>
            <a:r>
              <a:rPr lang="en-US" sz="2000" b="1" baseline="0">
                <a:latin typeface="Arial" charset="0"/>
              </a:rPr>
              <a:t>5:  Civilians Present:  Do civilians appear to be present at the site?</a:t>
            </a:r>
          </a:p>
          <a:p>
            <a:pPr eaLnBrk="0" hangingPunct="0">
              <a:tabLst>
                <a:tab pos="342900" algn="l"/>
              </a:tabLst>
            </a:pPr>
            <a:endParaRPr lang="en-US" sz="2000" b="1" baseline="0">
              <a:latin typeface="Arial" charset="0"/>
            </a:endParaRPr>
          </a:p>
          <a:p>
            <a:pPr eaLnBrk="0" hangingPunct="0">
              <a:tabLst>
                <a:tab pos="342900" algn="l"/>
              </a:tabLst>
            </a:pPr>
            <a:r>
              <a:rPr lang="en-US" sz="2000" b="1" baseline="0">
                <a:latin typeface="Arial" charset="0"/>
              </a:rPr>
              <a:t>Yes = Circle (</a:t>
            </a:r>
            <a:r>
              <a:rPr lang="en-US" sz="2000" b="1" baseline="0">
                <a:latin typeface="Arial" charset="0"/>
                <a:cs typeface="Times New Roman" pitchFamily="18" charset="0"/>
              </a:rPr>
              <a:t>describe in the “Special Notes or Hazards” area)</a:t>
            </a:r>
          </a:p>
          <a:p>
            <a:pPr eaLnBrk="0" hangingPunct="0">
              <a:tabLst>
                <a:tab pos="342900" algn="l"/>
              </a:tabLst>
            </a:pPr>
            <a:r>
              <a:rPr lang="en-US" sz="2000" b="1" baseline="0">
                <a:latin typeface="Arial" charset="0"/>
                <a:cs typeface="Times New Roman" pitchFamily="18" charset="0"/>
              </a:rPr>
              <a:t>                     </a:t>
            </a:r>
            <a:r>
              <a:rPr lang="en-US" sz="8800" b="1" baseline="0">
                <a:latin typeface="Arial" charset="0"/>
              </a:rPr>
              <a:t>O</a:t>
            </a:r>
            <a:r>
              <a:rPr lang="en-US" sz="2000" b="1" baseline="0">
                <a:latin typeface="Arial" charset="0"/>
              </a:rPr>
              <a:t> </a:t>
            </a:r>
            <a:r>
              <a:rPr lang="en-US" sz="2000" b="1" baseline="0">
                <a:latin typeface="Arial" charset="0"/>
                <a:cs typeface="Times New Roman" pitchFamily="18" charset="0"/>
              </a:rPr>
              <a:t>	              	</a:t>
            </a:r>
            <a:endParaRPr lang="en-US" sz="2000" b="1" baseline="0">
              <a:latin typeface="Arial" charset="0"/>
            </a:endParaRPr>
          </a:p>
          <a:p>
            <a:pPr eaLnBrk="0" hangingPunct="0">
              <a:tabLst>
                <a:tab pos="342900" algn="l"/>
              </a:tabLst>
            </a:pPr>
            <a:r>
              <a:rPr lang="en-US" sz="2000" b="1" baseline="0">
                <a:latin typeface="Arial" charset="0"/>
              </a:rPr>
              <a:t>No = Circle with diagonal slash</a:t>
            </a:r>
          </a:p>
          <a:p>
            <a:pPr eaLnBrk="0" hangingPunct="0">
              <a:tabLst>
                <a:tab pos="342900" algn="l"/>
              </a:tabLst>
            </a:pPr>
            <a:endParaRPr lang="en-US" sz="2000" b="1" baseline="0">
              <a:latin typeface="Arial" charset="0"/>
            </a:endParaRPr>
          </a:p>
          <a:p>
            <a:pPr eaLnBrk="0" hangingPunct="0">
              <a:tabLst>
                <a:tab pos="342900" algn="l"/>
              </a:tabLst>
            </a:pPr>
            <a:r>
              <a:rPr lang="en-US" sz="2000" b="1" baseline="0">
                <a:latin typeface="Arial" charset="0"/>
              </a:rPr>
              <a:t>                       </a:t>
            </a:r>
            <a:r>
              <a:rPr lang="en-US" sz="9600" b="1" baseline="0">
                <a:latin typeface="Rod" pitchFamily="49" charset="-79"/>
                <a:cs typeface="Rod" pitchFamily="49" charset="-79"/>
              </a:rPr>
              <a:t>Ø</a:t>
            </a:r>
          </a:p>
          <a:p>
            <a:pPr eaLnBrk="0" hangingPunct="0">
              <a:tabLst>
                <a:tab pos="342900" algn="l"/>
              </a:tabLst>
            </a:pPr>
            <a:endParaRPr lang="en-US" sz="2000" b="1" baseline="0">
              <a:latin typeface="Arial" charset="0"/>
            </a:endParaRPr>
          </a:p>
          <a:p>
            <a:pPr eaLnBrk="0" hangingPunct="0">
              <a:tabLst>
                <a:tab pos="342900" algn="l"/>
              </a:tabLst>
            </a:pPr>
            <a:endParaRPr lang="en-US" sz="2000" b="1" baseline="0">
              <a:latin typeface="Arial" charset="0"/>
            </a:endParaRPr>
          </a:p>
          <a:p>
            <a:pPr eaLnBrk="0" hangingPunct="0">
              <a:tabLst>
                <a:tab pos="342900" algn="l"/>
              </a:tabLst>
            </a:pPr>
            <a:r>
              <a:rPr lang="en-US" sz="2000" b="1" baseline="0">
                <a:latin typeface="Arial" charset="0"/>
              </a:rPr>
              <a:t>                       </a:t>
            </a:r>
          </a:p>
          <a:p>
            <a:pPr eaLnBrk="0" hangingPunct="0">
              <a:tabLst>
                <a:tab pos="342900" algn="l"/>
              </a:tabLst>
            </a:pPr>
            <a:endParaRPr lang="en-US" sz="2000" b="1" baseline="0">
              <a:latin typeface="Arial" charset="0"/>
            </a:endParaRPr>
          </a:p>
          <a:p>
            <a:pPr eaLnBrk="0" hangingPunct="0">
              <a:tabLst>
                <a:tab pos="342900" algn="l"/>
              </a:tabLst>
            </a:pPr>
            <a:r>
              <a:rPr lang="en-US" sz="2000" b="1" baseline="0">
                <a:latin typeface="Arial" charset="0"/>
                <a:ea typeface="SimSun" pitchFamily="2" charset="-122"/>
              </a:rPr>
              <a:t>                       </a:t>
            </a:r>
            <a:endParaRPr lang="en-US" sz="9600" b="1" baseline="0">
              <a:latin typeface="Rod" pitchFamily="49" charset="-79"/>
              <a:ea typeface="SimSun" pitchFamily="2" charset="-122"/>
            </a:endParaRPr>
          </a:p>
          <a:p>
            <a:pPr eaLnBrk="0" hangingPunct="0">
              <a:tabLst>
                <a:tab pos="342900" algn="l"/>
              </a:tabLst>
            </a:pPr>
            <a:endParaRPr lang="en-US" sz="9600" b="1" baseline="0">
              <a:latin typeface="Arial" charset="0"/>
            </a:endParaRPr>
          </a:p>
          <a:p>
            <a:pPr eaLnBrk="0" hangingPunct="0">
              <a:tabLst>
                <a:tab pos="342900" algn="l"/>
              </a:tabLst>
            </a:pPr>
            <a:endParaRPr lang="en-US" sz="2000" b="1" baseline="0">
              <a:latin typeface="Arial" charset="0"/>
            </a:endParaRPr>
          </a:p>
          <a:p>
            <a:pPr eaLnBrk="0" hangingPunct="0">
              <a:tabLst>
                <a:tab pos="342900" algn="l"/>
              </a:tabLst>
            </a:pPr>
            <a:endParaRPr lang="en-US" sz="2000" b="1" baseline="0">
              <a:latin typeface="Arial" charset="0"/>
            </a:endParaRPr>
          </a:p>
          <a:p>
            <a:pPr eaLnBrk="0" hangingPunct="0">
              <a:tabLst>
                <a:tab pos="342900" algn="l"/>
              </a:tabLst>
            </a:pPr>
            <a:endParaRPr lang="en-US" sz="1200" b="1" baseline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3556" name="Picture 7" descr="WUI Placard Front Car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657225"/>
            <a:ext cx="42830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33"/>
          <p:cNvSpPr>
            <a:spLocks noChangeShapeType="1"/>
          </p:cNvSpPr>
          <p:nvPr/>
        </p:nvSpPr>
        <p:spPr bwMode="auto">
          <a:xfrm flipV="1">
            <a:off x="2865438" y="3451225"/>
            <a:ext cx="4656137" cy="1844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33"/>
          <p:cNvSpPr>
            <a:spLocks noChangeShapeType="1"/>
          </p:cNvSpPr>
          <p:nvPr/>
        </p:nvSpPr>
        <p:spPr bwMode="auto">
          <a:xfrm flipV="1">
            <a:off x="2921000" y="3232150"/>
            <a:ext cx="4587875" cy="69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7"/>
          <p:cNvSpPr txBox="1">
            <a:spLocks noChangeArrowheads="1"/>
          </p:cNvSpPr>
          <p:nvPr/>
        </p:nvSpPr>
        <p:spPr bwMode="auto">
          <a:xfrm>
            <a:off x="4430713" y="5899150"/>
            <a:ext cx="4117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800" baseline="0"/>
          </a:p>
        </p:txBody>
      </p:sp>
      <p:sp>
        <p:nvSpPr>
          <p:cNvPr id="24578" name="Text Box 9"/>
          <p:cNvSpPr txBox="1">
            <a:spLocks noChangeArrowheads="1"/>
          </p:cNvSpPr>
          <p:nvPr/>
        </p:nvSpPr>
        <p:spPr bwMode="auto">
          <a:xfrm>
            <a:off x="4586288" y="5899150"/>
            <a:ext cx="3884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800" baseline="0"/>
          </a:p>
        </p:txBody>
      </p:sp>
      <p:pic>
        <p:nvPicPr>
          <p:cNvPr id="24579" name="Picture 8" descr="WUI Placard Front Car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1213" y="576263"/>
            <a:ext cx="4425950" cy="57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33"/>
          <p:cNvSpPr>
            <a:spLocks noChangeShapeType="1"/>
          </p:cNvSpPr>
          <p:nvPr/>
        </p:nvSpPr>
        <p:spPr bwMode="auto">
          <a:xfrm flipV="1">
            <a:off x="1758950" y="4276725"/>
            <a:ext cx="3952875" cy="17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TextBox 10"/>
          <p:cNvSpPr txBox="1">
            <a:spLocks noChangeArrowheads="1"/>
          </p:cNvSpPr>
          <p:nvPr/>
        </p:nvSpPr>
        <p:spPr bwMode="auto">
          <a:xfrm>
            <a:off x="346075" y="2411413"/>
            <a:ext cx="2252663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" charset="0"/>
              </a:rPr>
              <a:t>                                          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19088" y="2922588"/>
            <a:ext cx="3981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baseline="0">
                <a:latin typeface="Arial" charset="0"/>
              </a:rPr>
              <a:t>Special Notes or Hazards: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46075" y="3311525"/>
            <a:ext cx="310673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baseline="0">
                <a:latin typeface="Arial" charset="0"/>
              </a:rPr>
              <a:t>Identify any special </a:t>
            </a:r>
          </a:p>
          <a:p>
            <a:pPr eaLnBrk="0" hangingPunct="0"/>
            <a:r>
              <a:rPr lang="en-US" b="1" baseline="0">
                <a:latin typeface="Arial" charset="0"/>
              </a:rPr>
              <a:t>notes or hazards in</a:t>
            </a:r>
          </a:p>
          <a:p>
            <a:pPr eaLnBrk="0" hangingPunct="0"/>
            <a:r>
              <a:rPr lang="en-US" b="1" baseline="0">
                <a:latin typeface="Arial" charset="0"/>
              </a:rPr>
              <a:t>this area</a:t>
            </a:r>
          </a:p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7"/>
          <p:cNvSpPr txBox="1">
            <a:spLocks noChangeArrowheads="1"/>
          </p:cNvSpPr>
          <p:nvPr/>
        </p:nvSpPr>
        <p:spPr bwMode="auto">
          <a:xfrm>
            <a:off x="4430713" y="5899150"/>
            <a:ext cx="4117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800" baseline="0"/>
          </a:p>
        </p:txBody>
      </p:sp>
      <p:sp>
        <p:nvSpPr>
          <p:cNvPr id="26626" name="Text Box 9"/>
          <p:cNvSpPr txBox="1">
            <a:spLocks noChangeArrowheads="1"/>
          </p:cNvSpPr>
          <p:nvPr/>
        </p:nvSpPr>
        <p:spPr bwMode="auto">
          <a:xfrm>
            <a:off x="4586288" y="5899150"/>
            <a:ext cx="3884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800" baseline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41325" y="4294188"/>
            <a:ext cx="3868738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342900" algn="l"/>
              </a:tabLst>
            </a:pPr>
            <a:endParaRPr lang="en-US" sz="2000" b="1" baseline="0">
              <a:latin typeface="Arial" charset="0"/>
            </a:endParaRPr>
          </a:p>
          <a:p>
            <a:pPr eaLnBrk="0" hangingPunct="0">
              <a:tabLst>
                <a:tab pos="342900" algn="l"/>
              </a:tabLst>
            </a:pPr>
            <a:r>
              <a:rPr lang="en-US" sz="2000" b="1" baseline="0">
                <a:latin typeface="Arial" charset="0"/>
              </a:rPr>
              <a:t>6:  Date and Time:  Write in</a:t>
            </a:r>
          </a:p>
          <a:p>
            <a:pPr eaLnBrk="0" hangingPunct="0">
              <a:tabLst>
                <a:tab pos="342900" algn="l"/>
              </a:tabLst>
            </a:pPr>
            <a:endParaRPr lang="en-US" sz="2000" b="1" baseline="0">
              <a:latin typeface="Arial" charset="0"/>
            </a:endParaRPr>
          </a:p>
          <a:p>
            <a:pPr eaLnBrk="0" hangingPunct="0">
              <a:tabLst>
                <a:tab pos="342900" algn="l"/>
              </a:tabLst>
            </a:pPr>
            <a:r>
              <a:rPr lang="en-US" sz="2000" b="1" baseline="0">
                <a:latin typeface="Arial" charset="0"/>
              </a:rPr>
              <a:t>7:  Resource ID:  Write in</a:t>
            </a:r>
          </a:p>
          <a:p>
            <a:pPr eaLnBrk="0" hangingPunct="0">
              <a:tabLst>
                <a:tab pos="342900" algn="l"/>
              </a:tabLst>
            </a:pPr>
            <a:endParaRPr lang="en-US" sz="1200" b="1" baseline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6628" name="Picture 8" descr="WUI Placard Front Car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5625" y="515938"/>
            <a:ext cx="4583113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33"/>
          <p:cNvSpPr>
            <a:spLocks noChangeShapeType="1"/>
          </p:cNvSpPr>
          <p:nvPr/>
        </p:nvSpPr>
        <p:spPr bwMode="auto">
          <a:xfrm>
            <a:off x="3957638" y="4859338"/>
            <a:ext cx="1528762" cy="4460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33"/>
          <p:cNvSpPr>
            <a:spLocks noChangeShapeType="1"/>
          </p:cNvSpPr>
          <p:nvPr/>
        </p:nvSpPr>
        <p:spPr bwMode="auto">
          <a:xfrm>
            <a:off x="3735388" y="5499100"/>
            <a:ext cx="3438525" cy="904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>
            <a:spLocks noChangeArrowheads="1"/>
          </p:cNvSpPr>
          <p:nvPr/>
        </p:nvSpPr>
        <p:spPr bwMode="auto">
          <a:xfrm>
            <a:off x="358775" y="2179638"/>
            <a:ext cx="16795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u="sng" baseline="0">
                <a:latin typeface="Arial" charset="0"/>
              </a:rPr>
              <a:t>WUI Placard</a:t>
            </a:r>
          </a:p>
          <a:p>
            <a:pPr algn="ctr" eaLnBrk="0" hangingPunct="0"/>
            <a:r>
              <a:rPr lang="en-US" sz="2000" b="1" u="sng" baseline="0">
                <a:latin typeface="Arial" charset="0"/>
              </a:rPr>
              <a:t>instructions</a:t>
            </a:r>
          </a:p>
          <a:p>
            <a:pPr algn="ctr" eaLnBrk="0" hangingPunct="0"/>
            <a:r>
              <a:rPr lang="en-US" sz="2000" b="1" u="sng" baseline="0">
                <a:latin typeface="Arial" charset="0"/>
              </a:rPr>
              <a:t>for use</a:t>
            </a:r>
          </a:p>
          <a:p>
            <a:pPr algn="ctr" eaLnBrk="0" hangingPunct="0"/>
            <a:endParaRPr lang="en-US" sz="2000" b="1" u="sng" baseline="0">
              <a:latin typeface="Arial" charset="0"/>
            </a:endParaRPr>
          </a:p>
          <a:p>
            <a:pPr algn="ctr" eaLnBrk="0" hangingPunct="0"/>
            <a:r>
              <a:rPr lang="en-US" sz="2000" b="1" baseline="0">
                <a:latin typeface="Arial" charset="0"/>
              </a:rPr>
              <a:t>On back of </a:t>
            </a:r>
          </a:p>
          <a:p>
            <a:pPr algn="ctr" eaLnBrk="0" hangingPunct="0"/>
            <a:r>
              <a:rPr lang="en-US" sz="2000" b="1" baseline="0">
                <a:latin typeface="Arial" charset="0"/>
              </a:rPr>
              <a:t>placard</a:t>
            </a:r>
            <a:endParaRPr lang="en-US" sz="2000" baseline="0">
              <a:latin typeface="Arial" charset="0"/>
            </a:endParaRPr>
          </a:p>
        </p:txBody>
      </p:sp>
      <p:sp>
        <p:nvSpPr>
          <p:cNvPr id="27650" name="Text Box 7"/>
          <p:cNvSpPr txBox="1">
            <a:spLocks noChangeArrowheads="1"/>
          </p:cNvSpPr>
          <p:nvPr/>
        </p:nvSpPr>
        <p:spPr bwMode="auto">
          <a:xfrm>
            <a:off x="4430713" y="5899150"/>
            <a:ext cx="4117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800" baseline="0"/>
          </a:p>
        </p:txBody>
      </p:sp>
      <p:sp>
        <p:nvSpPr>
          <p:cNvPr id="27651" name="Text Box 9"/>
          <p:cNvSpPr txBox="1">
            <a:spLocks noChangeArrowheads="1"/>
          </p:cNvSpPr>
          <p:nvPr/>
        </p:nvSpPr>
        <p:spPr bwMode="auto">
          <a:xfrm>
            <a:off x="4586288" y="5899150"/>
            <a:ext cx="3884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800" baseline="0"/>
          </a:p>
        </p:txBody>
      </p:sp>
      <p:pic>
        <p:nvPicPr>
          <p:cNvPr id="27652" name="Picture 6" descr="BackAreaYellowMast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6300" y="792163"/>
            <a:ext cx="6967538" cy="538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WUI Placard</a:t>
            </a:r>
            <a:endParaRPr lang="en-US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Instructions for placement and posting of completed document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IMG_133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9963" y="420688"/>
            <a:ext cx="4037012" cy="605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900113" y="1651000"/>
            <a:ext cx="310991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400" b="1">
                <a:latin typeface="Arial" charset="0"/>
              </a:rPr>
              <a:t>Place card in a</a:t>
            </a:r>
          </a:p>
          <a:p>
            <a:pPr eaLnBrk="0" hangingPunct="0"/>
            <a:r>
              <a:rPr lang="en-US" sz="4400" b="1">
                <a:latin typeface="Arial" charset="0"/>
              </a:rPr>
              <a:t>location visible  </a:t>
            </a:r>
          </a:p>
          <a:p>
            <a:pPr eaLnBrk="0" hangingPunct="0"/>
            <a:r>
              <a:rPr lang="en-US" sz="4400" b="1">
                <a:latin typeface="Arial" charset="0"/>
              </a:rPr>
              <a:t>from the street.</a:t>
            </a:r>
          </a:p>
        </p:txBody>
      </p:sp>
      <p:pic>
        <p:nvPicPr>
          <p:cNvPr id="29699" name="Picture 3" descr="firescopetransparent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53925">
            <a:off x="5494338" y="3335338"/>
            <a:ext cx="1428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2"/>
          <p:cNvSpPr txBox="1">
            <a:spLocks noChangeArrowheads="1"/>
          </p:cNvSpPr>
          <p:nvPr/>
        </p:nvSpPr>
        <p:spPr bwMode="auto">
          <a:xfrm>
            <a:off x="900113" y="1651000"/>
            <a:ext cx="310991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400" b="1">
                <a:latin typeface="Arial" charset="0"/>
              </a:rPr>
              <a:t>Place card in a</a:t>
            </a:r>
          </a:p>
          <a:p>
            <a:pPr eaLnBrk="0" hangingPunct="0"/>
            <a:r>
              <a:rPr lang="en-US" sz="4400" b="1">
                <a:latin typeface="Arial" charset="0"/>
              </a:rPr>
              <a:t>location visible  </a:t>
            </a:r>
          </a:p>
          <a:p>
            <a:pPr eaLnBrk="0" hangingPunct="0"/>
            <a:r>
              <a:rPr lang="en-US" sz="4400" b="1">
                <a:latin typeface="Arial" charset="0"/>
              </a:rPr>
              <a:t>from the street</a:t>
            </a:r>
            <a:endParaRPr lang="en-US"/>
          </a:p>
        </p:txBody>
      </p:sp>
      <p:pic>
        <p:nvPicPr>
          <p:cNvPr id="30722" name="Picture 3" descr="12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3850" y="409575"/>
            <a:ext cx="4652963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firescopetransparent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9350" y="3116263"/>
            <a:ext cx="9366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2"/>
          <p:cNvSpPr txBox="1">
            <a:spLocks noChangeArrowheads="1"/>
          </p:cNvSpPr>
          <p:nvPr/>
        </p:nvSpPr>
        <p:spPr bwMode="auto">
          <a:xfrm>
            <a:off x="163513" y="1828800"/>
            <a:ext cx="44402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baseline="0">
                <a:latin typeface="Arial" charset="0"/>
              </a:rPr>
              <a:t>Make sure card is legible</a:t>
            </a:r>
          </a:p>
          <a:p>
            <a:pPr eaLnBrk="0" hangingPunct="0"/>
            <a:r>
              <a:rPr lang="en-US" sz="2800" b="1" baseline="0">
                <a:latin typeface="Arial" charset="0"/>
              </a:rPr>
              <a:t>and the information is</a:t>
            </a:r>
          </a:p>
          <a:p>
            <a:pPr eaLnBrk="0" hangingPunct="0"/>
            <a:r>
              <a:rPr lang="en-US" sz="2800" b="1" baseline="0">
                <a:latin typeface="Arial" charset="0"/>
              </a:rPr>
              <a:t>easy to understand</a:t>
            </a:r>
          </a:p>
        </p:txBody>
      </p:sp>
      <p:pic>
        <p:nvPicPr>
          <p:cNvPr id="31746" name="Picture 4" descr="phot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1213" y="519113"/>
            <a:ext cx="4411662" cy="588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IMG_134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8688" y="423863"/>
            <a:ext cx="4035425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182563" y="712788"/>
            <a:ext cx="4594225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800" b="1">
              <a:latin typeface="Arial" charset="0"/>
            </a:endParaRPr>
          </a:p>
          <a:p>
            <a:pPr eaLnBrk="0" hangingPunct="0"/>
            <a:endParaRPr lang="en-US" sz="3200" b="1" baseline="0">
              <a:latin typeface="Arial" charset="0"/>
            </a:endParaRPr>
          </a:p>
          <a:p>
            <a:pPr eaLnBrk="0" hangingPunct="0"/>
            <a:r>
              <a:rPr lang="en-US" b="1" baseline="0">
                <a:latin typeface="Arial" charset="0"/>
              </a:rPr>
              <a:t>Additional WUI Placards</a:t>
            </a:r>
          </a:p>
          <a:p>
            <a:pPr eaLnBrk="0" hangingPunct="0"/>
            <a:r>
              <a:rPr lang="en-US" b="1" baseline="0">
                <a:latin typeface="Arial" charset="0"/>
              </a:rPr>
              <a:t>may be placed over previous</a:t>
            </a:r>
          </a:p>
          <a:p>
            <a:pPr eaLnBrk="0" hangingPunct="0"/>
            <a:r>
              <a:rPr lang="en-US" b="1" baseline="0">
                <a:latin typeface="Arial" charset="0"/>
              </a:rPr>
              <a:t>cards when there are</a:t>
            </a:r>
          </a:p>
          <a:p>
            <a:pPr eaLnBrk="0" hangingPunct="0"/>
            <a:r>
              <a:rPr lang="en-US" b="1" baseline="0">
                <a:latin typeface="Arial" charset="0"/>
              </a:rPr>
              <a:t>significant changes observed.</a:t>
            </a:r>
          </a:p>
          <a:p>
            <a:pPr eaLnBrk="0" hangingPunct="0"/>
            <a:endParaRPr lang="en-US" b="1" baseline="0">
              <a:latin typeface="Arial" charset="0"/>
            </a:endParaRPr>
          </a:p>
          <a:p>
            <a:pPr eaLnBrk="0" hangingPunct="0"/>
            <a:r>
              <a:rPr lang="en-US" b="1" baseline="0">
                <a:latin typeface="Arial" charset="0"/>
              </a:rPr>
              <a:t>This will also give resources</a:t>
            </a:r>
          </a:p>
          <a:p>
            <a:pPr eaLnBrk="0" hangingPunct="0"/>
            <a:r>
              <a:rPr lang="en-US" b="1" baseline="0">
                <a:latin typeface="Arial" charset="0"/>
              </a:rPr>
              <a:t>a more thorough history of</a:t>
            </a:r>
          </a:p>
          <a:p>
            <a:pPr eaLnBrk="0" hangingPunct="0"/>
            <a:r>
              <a:rPr lang="en-US" b="1" baseline="0">
                <a:latin typeface="Arial" charset="0"/>
              </a:rPr>
              <a:t>the residence.</a:t>
            </a:r>
          </a:p>
          <a:p>
            <a:pPr eaLnBrk="0" hangingPunct="0"/>
            <a:endParaRPr lang="en-US" b="1">
              <a:latin typeface="Arial" charset="0"/>
            </a:endParaRPr>
          </a:p>
        </p:txBody>
      </p:sp>
      <p:pic>
        <p:nvPicPr>
          <p:cNvPr id="32771" name="Picture 3" descr="firescopetransparent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2588" y="3608388"/>
            <a:ext cx="134937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2012-07-19 at 20-12-26 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2200" y="371475"/>
            <a:ext cx="3927475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3" descr="2012-07-19 at 20-12-55 (1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393700"/>
            <a:ext cx="4008438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52513" y="5929313"/>
            <a:ext cx="7440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baseline="0">
                <a:latin typeface="Arial" charset="0"/>
              </a:rPr>
              <a:t>Note changes in information at different assessment times</a:t>
            </a:r>
            <a:endParaRPr lang="en-US" sz="2000" b="1">
              <a:latin typeface="Arial" charset="0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412875" y="4141788"/>
            <a:ext cx="1052513" cy="6096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922588" y="2259013"/>
            <a:ext cx="957262" cy="84455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/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5749925" y="4087813"/>
            <a:ext cx="1108075" cy="73342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4800"/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5416550" y="3173413"/>
            <a:ext cx="2813050" cy="84455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218363" y="2259013"/>
            <a:ext cx="900112" cy="871537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1149350" y="3173413"/>
            <a:ext cx="2786063" cy="78898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7"/>
          <p:cNvSpPr txBox="1">
            <a:spLocks noChangeArrowheads="1"/>
          </p:cNvSpPr>
          <p:nvPr/>
        </p:nvSpPr>
        <p:spPr bwMode="auto">
          <a:xfrm>
            <a:off x="4430713" y="5899150"/>
            <a:ext cx="4117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800" baseline="0"/>
          </a:p>
        </p:txBody>
      </p:sp>
      <p:sp>
        <p:nvSpPr>
          <p:cNvPr id="15362" name="Text Box 9"/>
          <p:cNvSpPr txBox="1">
            <a:spLocks noChangeArrowheads="1"/>
          </p:cNvSpPr>
          <p:nvPr/>
        </p:nvSpPr>
        <p:spPr bwMode="auto">
          <a:xfrm>
            <a:off x="4586288" y="5899150"/>
            <a:ext cx="3884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800" baseline="0"/>
          </a:p>
        </p:txBody>
      </p:sp>
      <p:sp>
        <p:nvSpPr>
          <p:cNvPr id="6" name="TextBox 5"/>
          <p:cNvSpPr txBox="1"/>
          <p:nvPr/>
        </p:nvSpPr>
        <p:spPr>
          <a:xfrm>
            <a:off x="2387600" y="2006600"/>
            <a:ext cx="4654550" cy="1076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WUI Placard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2012-05-31 at 10-42-3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4388" y="314325"/>
            <a:ext cx="5135562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Box 7"/>
          <p:cNvSpPr txBox="1">
            <a:spLocks noChangeArrowheads="1"/>
          </p:cNvSpPr>
          <p:nvPr/>
        </p:nvSpPr>
        <p:spPr bwMode="auto">
          <a:xfrm>
            <a:off x="2387600" y="4340225"/>
            <a:ext cx="49180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baseline="0">
                <a:latin typeface="Arial" charset="0"/>
              </a:rPr>
              <a:t>When multiple residences </a:t>
            </a:r>
          </a:p>
          <a:p>
            <a:pPr eaLnBrk="0" hangingPunct="0"/>
            <a:r>
              <a:rPr lang="en-US" b="1" baseline="0">
                <a:latin typeface="Arial" charset="0"/>
              </a:rPr>
              <a:t>are encountered in one location,</a:t>
            </a:r>
          </a:p>
          <a:p>
            <a:pPr eaLnBrk="0" hangingPunct="0"/>
            <a:r>
              <a:rPr lang="en-US" b="1" baseline="0">
                <a:latin typeface="Arial" charset="0"/>
              </a:rPr>
              <a:t>give clear direction</a:t>
            </a:r>
          </a:p>
          <a:p>
            <a:pPr eaLnBrk="0" hangingPunct="0"/>
            <a:r>
              <a:rPr lang="en-US" b="1" baseline="0">
                <a:latin typeface="Arial" charset="0"/>
              </a:rPr>
              <a:t>to each residence on the</a:t>
            </a:r>
          </a:p>
          <a:p>
            <a:pPr eaLnBrk="0" hangingPunct="0"/>
            <a:r>
              <a:rPr lang="en-US" b="1" baseline="0">
                <a:latin typeface="Arial" charset="0"/>
              </a:rPr>
              <a:t>appropriate placard.</a:t>
            </a:r>
            <a:endParaRPr lang="en-US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1638" y="3130550"/>
            <a:ext cx="34575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baseline="0">
                <a:latin typeface="Arial" charset="0"/>
              </a:rPr>
              <a:t>Note directions to location</a:t>
            </a:r>
          </a:p>
          <a:p>
            <a:pPr eaLnBrk="0" hangingPunct="0"/>
            <a:r>
              <a:rPr lang="en-US" sz="2000" b="1" baseline="0">
                <a:latin typeface="Arial" charset="0"/>
              </a:rPr>
              <a:t>of structure in the “Special</a:t>
            </a:r>
          </a:p>
          <a:p>
            <a:pPr eaLnBrk="0" hangingPunct="0"/>
            <a:r>
              <a:rPr lang="en-US" sz="2000" b="1" baseline="0">
                <a:latin typeface="Arial" charset="0"/>
              </a:rPr>
              <a:t>Notes or Hazards” area</a:t>
            </a:r>
            <a:endParaRPr lang="en-US" sz="2000" b="1">
              <a:latin typeface="Arial" charset="0"/>
            </a:endParaRPr>
          </a:p>
        </p:txBody>
      </p:sp>
      <p:pic>
        <p:nvPicPr>
          <p:cNvPr id="35842" name="Picture 5" descr="phot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6700" y="322263"/>
            <a:ext cx="4886325" cy="62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33"/>
          <p:cNvSpPr>
            <a:spLocks noChangeShapeType="1"/>
          </p:cNvSpPr>
          <p:nvPr/>
        </p:nvSpPr>
        <p:spPr bwMode="auto">
          <a:xfrm>
            <a:off x="3379788" y="3989388"/>
            <a:ext cx="1373187" cy="441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4906963" y="4341813"/>
            <a:ext cx="3424237" cy="61595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6550" y="1381125"/>
            <a:ext cx="7705725" cy="3416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54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    The </a:t>
            </a:r>
            <a:r>
              <a:rPr lang="en-US" sz="5400" u="sng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final decision</a:t>
            </a:r>
          </a:p>
          <a:p>
            <a:pPr eaLnBrk="0" hangingPunct="0">
              <a:defRPr/>
            </a:pPr>
            <a:r>
              <a:rPr lang="en-US" sz="54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  to defend a structure</a:t>
            </a:r>
          </a:p>
          <a:p>
            <a:pPr eaLnBrk="0" hangingPunct="0">
              <a:defRPr/>
            </a:pPr>
            <a:r>
              <a:rPr lang="en-US" sz="54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   is </a:t>
            </a:r>
            <a:r>
              <a:rPr lang="en-US" sz="5400" u="sng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always</a:t>
            </a:r>
            <a:r>
              <a:rPr lang="en-US" sz="54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up to the </a:t>
            </a:r>
          </a:p>
          <a:p>
            <a:pPr eaLnBrk="0" hangingPunct="0">
              <a:defRPr/>
            </a:pPr>
            <a:r>
              <a:rPr lang="en-US" sz="54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    assigned resource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563" y="1536700"/>
            <a:ext cx="8248650" cy="3384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0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WUI Placards (ICS 231) can be </a:t>
            </a:r>
          </a:p>
          <a:p>
            <a:pPr eaLnBrk="0" hangingPunct="0">
              <a:defRPr/>
            </a:pPr>
            <a:r>
              <a:rPr lang="en-US" sz="40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downloaded from the FIRESCOPE </a:t>
            </a:r>
          </a:p>
          <a:p>
            <a:pPr eaLnBrk="0" hangingPunct="0">
              <a:defRPr/>
            </a:pPr>
            <a:r>
              <a:rPr lang="en-US" sz="40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website </a:t>
            </a:r>
            <a:r>
              <a:rPr lang="en-US" sz="400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at:</a:t>
            </a:r>
          </a:p>
          <a:p>
            <a:pPr eaLnBrk="0" hangingPunct="0">
              <a:defRPr/>
            </a:pPr>
            <a:endParaRPr lang="en-US" sz="40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eaLnBrk="0" hangingPunct="0">
              <a:defRPr/>
            </a:pPr>
            <a:r>
              <a:rPr lang="en-US" sz="40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 </a:t>
            </a:r>
            <a:r>
              <a:rPr lang="en-US" sz="54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WWW.FIRESCOPE.ORG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WUI Placard (ICS 231) is designed to document property information found during structure assessment.  (At a specific point in time)</a:t>
            </a:r>
          </a:p>
          <a:p>
            <a:pPr>
              <a:defRPr/>
            </a:pPr>
            <a:r>
              <a:rPr lang="en-US" dirty="0" smtClean="0"/>
              <a:t>The WUI Placard (ICS 231) allows the firefighters to communicate a basic assessment of conditions to other responding units.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WUI Placard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981200"/>
            <a:ext cx="48387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8.5 X 11”</a:t>
            </a:r>
          </a:p>
          <a:p>
            <a:pPr eaLnBrk="1" hangingPunct="1">
              <a:defRPr/>
            </a:pPr>
            <a:r>
              <a:rPr lang="en-US" sz="2400" dirty="0" smtClean="0"/>
              <a:t>Print on yellow card stock – Preferably 60lb minimum </a:t>
            </a:r>
          </a:p>
          <a:p>
            <a:pPr eaLnBrk="1" hangingPunct="1">
              <a:defRPr/>
            </a:pPr>
            <a:r>
              <a:rPr lang="en-US" sz="2400" dirty="0" smtClean="0"/>
              <a:t>1” border to accommodate tape</a:t>
            </a:r>
          </a:p>
          <a:p>
            <a:pPr eaLnBrk="1" hangingPunct="1">
              <a:defRPr/>
            </a:pPr>
            <a:r>
              <a:rPr lang="en-US" sz="2400" dirty="0" smtClean="0"/>
              <a:t>All text and symbols are black to allow for photocopying </a:t>
            </a:r>
          </a:p>
          <a:p>
            <a:pPr eaLnBrk="1" hangingPunct="1">
              <a:defRPr/>
            </a:pPr>
            <a:r>
              <a:rPr lang="en-US" sz="2400" dirty="0" smtClean="0"/>
              <a:t>Print 2-sided with directions for use on back side</a:t>
            </a:r>
          </a:p>
        </p:txBody>
      </p:sp>
      <p:pic>
        <p:nvPicPr>
          <p:cNvPr id="17411" name="Picture 4" descr="WUI Placard Front Car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4325" y="1662113"/>
            <a:ext cx="3657600" cy="473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WUI Placard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Instructions for completing the placard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7"/>
          <p:cNvSpPr txBox="1">
            <a:spLocks noChangeArrowheads="1"/>
          </p:cNvSpPr>
          <p:nvPr/>
        </p:nvSpPr>
        <p:spPr bwMode="auto">
          <a:xfrm>
            <a:off x="4430713" y="5899150"/>
            <a:ext cx="4117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800" baseline="0"/>
          </a:p>
        </p:txBody>
      </p:sp>
      <p:sp>
        <p:nvSpPr>
          <p:cNvPr id="19458" name="Text Box 9"/>
          <p:cNvSpPr txBox="1">
            <a:spLocks noChangeArrowheads="1"/>
          </p:cNvSpPr>
          <p:nvPr/>
        </p:nvSpPr>
        <p:spPr bwMode="auto">
          <a:xfrm>
            <a:off x="4586288" y="5899150"/>
            <a:ext cx="3884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800" baseline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68275" y="431800"/>
            <a:ext cx="3868738" cy="62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342900" algn="l"/>
              </a:tabLst>
            </a:pPr>
            <a:endParaRPr lang="en-US" sz="1200" i="1" baseline="0">
              <a:latin typeface="Arial" charset="0"/>
            </a:endParaRPr>
          </a:p>
          <a:p>
            <a:pPr eaLnBrk="0" hangingPunct="0">
              <a:tabLst>
                <a:tab pos="342900" algn="l"/>
              </a:tabLst>
            </a:pPr>
            <a:r>
              <a:rPr lang="en-US" sz="2000" b="1" baseline="0">
                <a:latin typeface="Arial" charset="0"/>
              </a:rPr>
              <a:t>1:  Access:  Does it appear to have access/egress and turnarounds for Type I fire engines? </a:t>
            </a:r>
          </a:p>
          <a:p>
            <a:pPr eaLnBrk="0" hangingPunct="0">
              <a:tabLst>
                <a:tab pos="342900" algn="l"/>
              </a:tabLst>
            </a:pPr>
            <a:endParaRPr lang="en-US" sz="2000" b="1" baseline="0">
              <a:latin typeface="Arial" charset="0"/>
            </a:endParaRPr>
          </a:p>
          <a:p>
            <a:pPr eaLnBrk="0" hangingPunct="0">
              <a:tabLst>
                <a:tab pos="342900" algn="l"/>
              </a:tabLst>
            </a:pPr>
            <a:r>
              <a:rPr lang="en-US" sz="2000" b="1" baseline="0">
                <a:latin typeface="Arial" charset="0"/>
              </a:rPr>
              <a:t>	Yes = Circle</a:t>
            </a:r>
          </a:p>
          <a:p>
            <a:pPr eaLnBrk="0" hangingPunct="0">
              <a:tabLst>
                <a:tab pos="342900" algn="l"/>
              </a:tabLst>
            </a:pPr>
            <a:r>
              <a:rPr lang="en-US" sz="8000" b="1" baseline="0">
                <a:latin typeface="Arial" charset="0"/>
              </a:rPr>
              <a:t>     O</a:t>
            </a:r>
          </a:p>
          <a:p>
            <a:pPr eaLnBrk="0" hangingPunct="0">
              <a:tabLst>
                <a:tab pos="342900" algn="l"/>
              </a:tabLst>
            </a:pPr>
            <a:endParaRPr lang="en-US" sz="2000" b="1" baseline="0">
              <a:latin typeface="Arial" charset="0"/>
            </a:endParaRPr>
          </a:p>
          <a:p>
            <a:pPr eaLnBrk="0" hangingPunct="0">
              <a:tabLst>
                <a:tab pos="342900" algn="l"/>
              </a:tabLst>
            </a:pPr>
            <a:endParaRPr lang="en-US" sz="2000" b="1" baseline="0">
              <a:latin typeface="Arial" charset="0"/>
            </a:endParaRPr>
          </a:p>
          <a:p>
            <a:pPr eaLnBrk="0" hangingPunct="0">
              <a:tabLst>
                <a:tab pos="342900" algn="l"/>
              </a:tabLst>
            </a:pPr>
            <a:r>
              <a:rPr lang="en-US" sz="2000" b="1" baseline="0">
                <a:latin typeface="Arial" charset="0"/>
              </a:rPr>
              <a:t>	No = Circle with diagonal           slash</a:t>
            </a:r>
          </a:p>
          <a:p>
            <a:pPr eaLnBrk="0" hangingPunct="0">
              <a:tabLst>
                <a:tab pos="342900" algn="l"/>
              </a:tabLst>
            </a:pPr>
            <a:r>
              <a:rPr lang="en-US" sz="9600" b="1" baseline="0">
                <a:latin typeface="Rod" pitchFamily="49" charset="-79"/>
                <a:ea typeface="SimSun" pitchFamily="2" charset="-122"/>
                <a:cs typeface="Rod" pitchFamily="49" charset="-79"/>
              </a:rPr>
              <a:t>  Ø</a:t>
            </a:r>
          </a:p>
          <a:p>
            <a:pPr eaLnBrk="0" hangingPunct="0">
              <a:tabLst>
                <a:tab pos="342900" algn="l"/>
              </a:tabLst>
            </a:pPr>
            <a:endParaRPr lang="en-US" sz="1200" b="1" baseline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9460" name="Picture 9" descr="WUI Placard Front Car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2663" y="785813"/>
            <a:ext cx="4103687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33"/>
          <p:cNvSpPr>
            <a:spLocks noChangeShapeType="1"/>
          </p:cNvSpPr>
          <p:nvPr/>
        </p:nvSpPr>
        <p:spPr bwMode="auto">
          <a:xfrm flipV="1">
            <a:off x="2687638" y="1828800"/>
            <a:ext cx="385445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33"/>
          <p:cNvSpPr>
            <a:spLocks noChangeShapeType="1"/>
          </p:cNvSpPr>
          <p:nvPr/>
        </p:nvSpPr>
        <p:spPr bwMode="auto">
          <a:xfrm flipV="1">
            <a:off x="2770188" y="1995488"/>
            <a:ext cx="3811587" cy="34496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7"/>
          <p:cNvSpPr txBox="1">
            <a:spLocks noChangeArrowheads="1"/>
          </p:cNvSpPr>
          <p:nvPr/>
        </p:nvSpPr>
        <p:spPr bwMode="auto">
          <a:xfrm>
            <a:off x="4430713" y="5899150"/>
            <a:ext cx="4117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800" baseline="0"/>
          </a:p>
        </p:txBody>
      </p:sp>
      <p:sp>
        <p:nvSpPr>
          <p:cNvPr id="20482" name="Text Box 9"/>
          <p:cNvSpPr txBox="1">
            <a:spLocks noChangeArrowheads="1"/>
          </p:cNvSpPr>
          <p:nvPr/>
        </p:nvSpPr>
        <p:spPr bwMode="auto">
          <a:xfrm>
            <a:off x="4586288" y="5899150"/>
            <a:ext cx="3884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800" baseline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6538" y="1019175"/>
            <a:ext cx="3868737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342900" algn="l"/>
              </a:tabLst>
            </a:pPr>
            <a:endParaRPr lang="en-US" sz="1200" b="1" baseline="0">
              <a:solidFill>
                <a:srgbClr val="000000"/>
              </a:solidFill>
              <a:latin typeface="Arial" charset="0"/>
            </a:endParaRPr>
          </a:p>
          <a:p>
            <a:pPr eaLnBrk="0" hangingPunct="0">
              <a:tabLst>
                <a:tab pos="342900" algn="l"/>
              </a:tabLst>
            </a:pPr>
            <a:r>
              <a:rPr lang="en-US" sz="2000" b="1" baseline="0">
                <a:latin typeface="Arial" charset="0"/>
              </a:rPr>
              <a:t>2:  Address or Location:</a:t>
            </a:r>
          </a:p>
          <a:p>
            <a:pPr eaLnBrk="0" hangingPunct="0">
              <a:tabLst>
                <a:tab pos="342900" algn="l"/>
              </a:tabLst>
            </a:pPr>
            <a:r>
              <a:rPr lang="en-US" sz="2000" b="1" baseline="0">
                <a:latin typeface="Arial" charset="0"/>
              </a:rPr>
              <a:t>Complete for address or</a:t>
            </a:r>
          </a:p>
          <a:p>
            <a:pPr eaLnBrk="0" hangingPunct="0">
              <a:tabLst>
                <a:tab pos="342900" algn="l"/>
              </a:tabLst>
            </a:pPr>
            <a:r>
              <a:rPr lang="en-US" sz="2000" b="1" baseline="0">
                <a:latin typeface="Arial" charset="0"/>
              </a:rPr>
              <a:t>location being assessed</a:t>
            </a:r>
          </a:p>
          <a:p>
            <a:pPr eaLnBrk="0" hangingPunct="0">
              <a:tabLst>
                <a:tab pos="342900" algn="l"/>
              </a:tabLst>
            </a:pPr>
            <a:endParaRPr lang="en-US" sz="2000" b="1" baseline="0">
              <a:latin typeface="Arial" charset="0"/>
            </a:endParaRPr>
          </a:p>
          <a:p>
            <a:pPr eaLnBrk="0" hangingPunct="0">
              <a:tabLst>
                <a:tab pos="342900" algn="l"/>
              </a:tabLst>
            </a:pPr>
            <a:r>
              <a:rPr lang="en-US" sz="2000" b="1" baseline="0">
                <a:latin typeface="Arial" charset="0"/>
              </a:rPr>
              <a:t>  Write in</a:t>
            </a:r>
          </a:p>
          <a:p>
            <a:pPr eaLnBrk="0" hangingPunct="0">
              <a:tabLst>
                <a:tab pos="342900" algn="l"/>
              </a:tabLst>
            </a:pPr>
            <a:endParaRPr lang="en-US" sz="1200" b="1" baseline="0">
              <a:solidFill>
                <a:srgbClr val="000000"/>
              </a:solidFill>
              <a:latin typeface="Arial" charset="0"/>
            </a:endParaRPr>
          </a:p>
          <a:p>
            <a:pPr eaLnBrk="0" hangingPunct="0">
              <a:tabLst>
                <a:tab pos="342900" algn="l"/>
              </a:tabLst>
            </a:pPr>
            <a:endParaRPr lang="en-US" sz="1200" b="1" baseline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484" name="Picture 7" descr="WUI Placard Front Car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582613"/>
            <a:ext cx="4492625" cy="581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33"/>
          <p:cNvSpPr>
            <a:spLocks noChangeShapeType="1"/>
          </p:cNvSpPr>
          <p:nvPr/>
        </p:nvSpPr>
        <p:spPr bwMode="auto">
          <a:xfrm flipV="1">
            <a:off x="1558925" y="2524125"/>
            <a:ext cx="4325938" cy="777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7"/>
          <p:cNvSpPr txBox="1">
            <a:spLocks noChangeArrowheads="1"/>
          </p:cNvSpPr>
          <p:nvPr/>
        </p:nvSpPr>
        <p:spPr bwMode="auto">
          <a:xfrm>
            <a:off x="4430713" y="5899150"/>
            <a:ext cx="4117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800" baseline="0"/>
          </a:p>
        </p:txBody>
      </p:sp>
      <p:sp>
        <p:nvSpPr>
          <p:cNvPr id="21506" name="Text Box 9"/>
          <p:cNvSpPr txBox="1">
            <a:spLocks noChangeArrowheads="1"/>
          </p:cNvSpPr>
          <p:nvPr/>
        </p:nvSpPr>
        <p:spPr bwMode="auto">
          <a:xfrm>
            <a:off x="4586288" y="5899150"/>
            <a:ext cx="3884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800" baseline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6538" y="309563"/>
            <a:ext cx="4257675" cy="760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342900" algn="l"/>
              </a:tabLst>
            </a:pPr>
            <a:endParaRPr lang="en-US" sz="1200" i="1" baseline="0">
              <a:solidFill>
                <a:srgbClr val="000000"/>
              </a:solidFill>
              <a:latin typeface="Arial" charset="0"/>
            </a:endParaRPr>
          </a:p>
          <a:p>
            <a:pPr eaLnBrk="0" hangingPunct="0">
              <a:tabLst>
                <a:tab pos="342900" algn="l"/>
              </a:tabLst>
            </a:pPr>
            <a:r>
              <a:rPr lang="en-US" sz="2000" b="1" baseline="0">
                <a:latin typeface="Arial" charset="0"/>
              </a:rPr>
              <a:t>3:  Water Source:  Does the structure appear to have a water source for use by fire engines?  (i.e. swimming pool,  hot tub, garden hose, hydrant)</a:t>
            </a:r>
          </a:p>
          <a:p>
            <a:pPr eaLnBrk="0" hangingPunct="0">
              <a:tabLst>
                <a:tab pos="342900" algn="l"/>
              </a:tabLst>
            </a:pPr>
            <a:endParaRPr lang="en-US" sz="2000" b="1" baseline="0">
              <a:latin typeface="Arial" charset="0"/>
            </a:endParaRPr>
          </a:p>
          <a:p>
            <a:pPr eaLnBrk="0" hangingPunct="0">
              <a:tabLst>
                <a:tab pos="342900" algn="l"/>
              </a:tabLst>
            </a:pPr>
            <a:r>
              <a:rPr lang="en-US" sz="2000" b="1" baseline="0">
                <a:latin typeface="Arial" charset="0"/>
              </a:rPr>
              <a:t>	Yes = Circle (</a:t>
            </a:r>
            <a:r>
              <a:rPr lang="en-US" sz="2000" b="1" baseline="0">
                <a:latin typeface="Arial" charset="0"/>
                <a:cs typeface="Times New Roman" pitchFamily="18" charset="0"/>
              </a:rPr>
              <a:t>describe in the “Special Notes or Hazards” area)</a:t>
            </a:r>
          </a:p>
          <a:p>
            <a:pPr eaLnBrk="0" hangingPunct="0">
              <a:tabLst>
                <a:tab pos="342900" algn="l"/>
              </a:tabLst>
            </a:pPr>
            <a:r>
              <a:rPr lang="en-US" sz="8800" b="1" baseline="0">
                <a:latin typeface="Arial" charset="0"/>
              </a:rPr>
              <a:t>     O</a:t>
            </a:r>
            <a:r>
              <a:rPr lang="en-US" sz="2000" b="1" baseline="0">
                <a:latin typeface="Arial" charset="0"/>
                <a:cs typeface="Times New Roman" pitchFamily="18" charset="0"/>
              </a:rPr>
              <a:t>             	        </a:t>
            </a:r>
            <a:endParaRPr lang="en-US" sz="2000" b="1" baseline="0">
              <a:latin typeface="Arial" charset="0"/>
            </a:endParaRPr>
          </a:p>
          <a:p>
            <a:pPr eaLnBrk="0" hangingPunct="0">
              <a:tabLst>
                <a:tab pos="342900" algn="l"/>
              </a:tabLst>
            </a:pPr>
            <a:r>
              <a:rPr lang="en-US" sz="2000" b="1" baseline="0">
                <a:latin typeface="Arial" charset="0"/>
              </a:rPr>
              <a:t>	No = Circle with diagonal slash</a:t>
            </a:r>
          </a:p>
          <a:p>
            <a:pPr eaLnBrk="0" hangingPunct="0">
              <a:tabLst>
                <a:tab pos="342900" algn="l"/>
              </a:tabLst>
            </a:pPr>
            <a:r>
              <a:rPr lang="en-US" sz="1100" b="1" baseline="0">
                <a:latin typeface="Rod" pitchFamily="49" charset="-79"/>
                <a:ea typeface="SimSun" pitchFamily="2" charset="-122"/>
                <a:cs typeface="Rod" pitchFamily="49" charset="-79"/>
              </a:rPr>
              <a:t>                   </a:t>
            </a:r>
            <a:r>
              <a:rPr lang="en-US" sz="9600" b="1" baseline="0">
                <a:latin typeface="Rod" pitchFamily="49" charset="-79"/>
                <a:ea typeface="SimSun" pitchFamily="2" charset="-122"/>
                <a:cs typeface="Rod" pitchFamily="49" charset="-79"/>
              </a:rPr>
              <a:t>Ø</a:t>
            </a:r>
            <a:endParaRPr lang="en-US" sz="9600"/>
          </a:p>
          <a:p>
            <a:pPr eaLnBrk="0" hangingPunct="0">
              <a:tabLst>
                <a:tab pos="342900" algn="l"/>
              </a:tabLst>
            </a:pPr>
            <a:endParaRPr lang="en-US" sz="2000" b="1" baseline="0">
              <a:latin typeface="Arial" charset="0"/>
            </a:endParaRPr>
          </a:p>
          <a:p>
            <a:pPr eaLnBrk="0" hangingPunct="0">
              <a:tabLst>
                <a:tab pos="342900" algn="l"/>
              </a:tabLst>
            </a:pPr>
            <a:endParaRPr lang="en-US" sz="2000" b="1" baseline="0">
              <a:latin typeface="Arial" charset="0"/>
            </a:endParaRPr>
          </a:p>
          <a:p>
            <a:pPr eaLnBrk="0" hangingPunct="0">
              <a:tabLst>
                <a:tab pos="342900" algn="l"/>
              </a:tabLst>
            </a:pPr>
            <a:endParaRPr lang="en-US" sz="2000" b="1" baseline="0">
              <a:latin typeface="Arial" charset="0"/>
            </a:endParaRPr>
          </a:p>
          <a:p>
            <a:pPr eaLnBrk="0" hangingPunct="0">
              <a:tabLst>
                <a:tab pos="342900" algn="l"/>
              </a:tabLst>
            </a:pPr>
            <a:endParaRPr lang="en-US" sz="2000" b="1" baseline="0">
              <a:latin typeface="Arial" charset="0"/>
            </a:endParaRPr>
          </a:p>
          <a:p>
            <a:pPr eaLnBrk="0" hangingPunct="0">
              <a:tabLst>
                <a:tab pos="342900" algn="l"/>
              </a:tabLst>
            </a:pPr>
            <a:endParaRPr lang="en-US" sz="1200" b="1" baseline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08" name="Rectangle 11"/>
          <p:cNvSpPr>
            <a:spLocks noChangeArrowheads="1"/>
          </p:cNvSpPr>
          <p:nvPr/>
        </p:nvSpPr>
        <p:spPr bwMode="auto">
          <a:xfrm>
            <a:off x="4478338" y="3198813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21509" name="Picture 8" descr="WUI Placard Front Car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9775" y="631825"/>
            <a:ext cx="4413250" cy="571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33"/>
          <p:cNvSpPr>
            <a:spLocks noChangeShapeType="1"/>
          </p:cNvSpPr>
          <p:nvPr/>
        </p:nvSpPr>
        <p:spPr bwMode="auto">
          <a:xfrm flipV="1">
            <a:off x="2865438" y="3567113"/>
            <a:ext cx="2439987" cy="17287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33"/>
          <p:cNvSpPr>
            <a:spLocks noChangeShapeType="1"/>
          </p:cNvSpPr>
          <p:nvPr/>
        </p:nvSpPr>
        <p:spPr bwMode="auto">
          <a:xfrm flipV="1">
            <a:off x="2933700" y="3168650"/>
            <a:ext cx="2462213" cy="40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7"/>
          <p:cNvSpPr txBox="1">
            <a:spLocks noChangeArrowheads="1"/>
          </p:cNvSpPr>
          <p:nvPr/>
        </p:nvSpPr>
        <p:spPr bwMode="auto">
          <a:xfrm>
            <a:off x="4430713" y="5899150"/>
            <a:ext cx="4117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800" baseline="0"/>
          </a:p>
        </p:txBody>
      </p:sp>
      <p:sp>
        <p:nvSpPr>
          <p:cNvPr id="22530" name="Text Box 9"/>
          <p:cNvSpPr txBox="1">
            <a:spLocks noChangeArrowheads="1"/>
          </p:cNvSpPr>
          <p:nvPr/>
        </p:nvSpPr>
        <p:spPr bwMode="auto">
          <a:xfrm>
            <a:off x="4586288" y="5899150"/>
            <a:ext cx="3884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800" baseline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46075" y="500063"/>
            <a:ext cx="3887788" cy="800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342900" algn="l"/>
              </a:tabLst>
            </a:pPr>
            <a:endParaRPr lang="en-US" sz="1200" b="1" baseline="0">
              <a:solidFill>
                <a:srgbClr val="000000"/>
              </a:solidFill>
              <a:latin typeface="Arial" charset="0"/>
            </a:endParaRPr>
          </a:p>
          <a:p>
            <a:pPr eaLnBrk="0" hangingPunct="0">
              <a:tabLst>
                <a:tab pos="342900" algn="l"/>
              </a:tabLst>
            </a:pPr>
            <a:r>
              <a:rPr lang="en-US" sz="2000" b="1" baseline="0">
                <a:latin typeface="Arial" charset="0"/>
              </a:rPr>
              <a:t>4:  Defensible Space: Does it appear that a minimum of 100’ of combustible vegetation has been cleared away from the structure?</a:t>
            </a:r>
          </a:p>
          <a:p>
            <a:pPr eaLnBrk="0" hangingPunct="0">
              <a:tabLst>
                <a:tab pos="342900" algn="l"/>
              </a:tabLst>
            </a:pPr>
            <a:endParaRPr lang="en-US" sz="2000" b="1" baseline="0">
              <a:latin typeface="Arial" charset="0"/>
            </a:endParaRPr>
          </a:p>
          <a:p>
            <a:pPr eaLnBrk="0" hangingPunct="0">
              <a:tabLst>
                <a:tab pos="342900" algn="l"/>
              </a:tabLst>
            </a:pPr>
            <a:r>
              <a:rPr lang="en-US" sz="2000" b="1" baseline="0">
                <a:latin typeface="Arial" charset="0"/>
              </a:rPr>
              <a:t>	Yes = Circle</a:t>
            </a:r>
          </a:p>
          <a:p>
            <a:pPr eaLnBrk="0" hangingPunct="0">
              <a:tabLst>
                <a:tab pos="342900" algn="l"/>
              </a:tabLst>
            </a:pPr>
            <a:r>
              <a:rPr lang="en-US" sz="8800" b="1" baseline="0">
                <a:latin typeface="Arial" charset="0"/>
              </a:rPr>
              <a:t>    O</a:t>
            </a:r>
          </a:p>
          <a:p>
            <a:pPr eaLnBrk="0" hangingPunct="0">
              <a:tabLst>
                <a:tab pos="342900" algn="l"/>
              </a:tabLst>
            </a:pPr>
            <a:r>
              <a:rPr lang="en-US" sz="2000" b="1" baseline="0">
                <a:latin typeface="Arial" charset="0"/>
              </a:rPr>
              <a:t>	No = Circle with diagonal slash</a:t>
            </a:r>
          </a:p>
          <a:p>
            <a:pPr eaLnBrk="0" hangingPunct="0">
              <a:tabLst>
                <a:tab pos="342900" algn="l"/>
              </a:tabLst>
            </a:pPr>
            <a:r>
              <a:rPr lang="en-US" sz="2000" b="1" baseline="0">
                <a:latin typeface="Arial" charset="0"/>
              </a:rPr>
              <a:t>                   </a:t>
            </a:r>
            <a:r>
              <a:rPr lang="en-US" sz="9600" b="1" baseline="0">
                <a:latin typeface="Rod" pitchFamily="49" charset="-79"/>
                <a:ea typeface="SimSun" pitchFamily="2" charset="-122"/>
                <a:cs typeface="Rod" pitchFamily="49" charset="-79"/>
              </a:rPr>
              <a:t>Ø</a:t>
            </a:r>
            <a:endParaRPr lang="en-US" sz="9600" b="1" baseline="0">
              <a:latin typeface="Rod" pitchFamily="49" charset="-79"/>
              <a:cs typeface="Rod" pitchFamily="49" charset="-79"/>
            </a:endParaRPr>
          </a:p>
          <a:p>
            <a:pPr eaLnBrk="0" hangingPunct="0">
              <a:tabLst>
                <a:tab pos="342900" algn="l"/>
              </a:tabLst>
            </a:pPr>
            <a:r>
              <a:rPr lang="en-US" sz="1000" b="1" baseline="0">
                <a:latin typeface="Rod" pitchFamily="49" charset="-79"/>
                <a:ea typeface="SimSun" pitchFamily="2" charset="-122"/>
              </a:rPr>
              <a:t>                 </a:t>
            </a:r>
            <a:endParaRPr lang="en-US" sz="9600" b="1" baseline="0">
              <a:latin typeface="Arial" charset="0"/>
            </a:endParaRPr>
          </a:p>
          <a:p>
            <a:pPr eaLnBrk="0" hangingPunct="0">
              <a:tabLst>
                <a:tab pos="342900" algn="l"/>
              </a:tabLst>
            </a:pPr>
            <a:r>
              <a:rPr lang="en-US" sz="9600" b="1" baseline="0">
                <a:latin typeface="Rod" pitchFamily="49" charset="-79"/>
                <a:ea typeface="SimSun" pitchFamily="2" charset="-122"/>
              </a:rPr>
              <a:t>  </a:t>
            </a:r>
            <a:endParaRPr lang="en-US" sz="9600" b="1" baseline="0">
              <a:latin typeface="Arial" charset="0"/>
            </a:endParaRPr>
          </a:p>
          <a:p>
            <a:pPr eaLnBrk="0" hangingPunct="0">
              <a:tabLst>
                <a:tab pos="342900" algn="l"/>
              </a:tabLst>
            </a:pPr>
            <a:endParaRPr lang="en-US" sz="2000" b="1" baseline="0">
              <a:latin typeface="Arial" charset="0"/>
            </a:endParaRPr>
          </a:p>
          <a:p>
            <a:pPr eaLnBrk="0" hangingPunct="0">
              <a:tabLst>
                <a:tab pos="342900" algn="l"/>
              </a:tabLst>
            </a:pPr>
            <a:endParaRPr lang="en-US" sz="1200" b="1" baseline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4478338" y="3198813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22533" name="Picture 9" descr="WUI Placard Front Car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0388" y="576263"/>
            <a:ext cx="4516437" cy="584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33"/>
          <p:cNvSpPr>
            <a:spLocks noChangeShapeType="1"/>
          </p:cNvSpPr>
          <p:nvPr/>
        </p:nvSpPr>
        <p:spPr bwMode="auto">
          <a:xfrm flipV="1">
            <a:off x="2674938" y="3567113"/>
            <a:ext cx="3597275" cy="16192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33"/>
          <p:cNvSpPr>
            <a:spLocks noChangeShapeType="1"/>
          </p:cNvSpPr>
          <p:nvPr/>
        </p:nvSpPr>
        <p:spPr bwMode="auto">
          <a:xfrm flipV="1">
            <a:off x="2678113" y="3206750"/>
            <a:ext cx="3581400" cy="2063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4073</TotalTime>
  <Words>414</Words>
  <Application>Microsoft Office PowerPoint</Application>
  <PresentationFormat>Custom</PresentationFormat>
  <Paragraphs>117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Textured</vt:lpstr>
      <vt:lpstr>PowerPoint Presentation</vt:lpstr>
      <vt:lpstr>PowerPoint Presentation</vt:lpstr>
      <vt:lpstr>Purpose</vt:lpstr>
      <vt:lpstr>WUI Placard</vt:lpstr>
      <vt:lpstr>WUI Placard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WUI Placard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Butte County Fire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 McFadden</dc:creator>
  <cp:lastModifiedBy>Dan Gearhart</cp:lastModifiedBy>
  <cp:revision>224</cp:revision>
  <dcterms:created xsi:type="dcterms:W3CDTF">2007-02-18T19:49:49Z</dcterms:created>
  <dcterms:modified xsi:type="dcterms:W3CDTF">2014-09-18T21:22:05Z</dcterms:modified>
</cp:coreProperties>
</file>