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25"/>
  </p:handoutMasterIdLst>
  <p:sldIdLst>
    <p:sldId id="256" r:id="rId2"/>
    <p:sldId id="276" r:id="rId3"/>
    <p:sldId id="277" r:id="rId4"/>
    <p:sldId id="257" r:id="rId5"/>
    <p:sldId id="258" r:id="rId6"/>
    <p:sldId id="259" r:id="rId7"/>
    <p:sldId id="260" r:id="rId8"/>
    <p:sldId id="278" r:id="rId9"/>
    <p:sldId id="261" r:id="rId10"/>
    <p:sldId id="262" r:id="rId11"/>
    <p:sldId id="263" r:id="rId12"/>
    <p:sldId id="264" r:id="rId13"/>
    <p:sldId id="265" r:id="rId14"/>
    <p:sldId id="266" r:id="rId15"/>
    <p:sldId id="268" r:id="rId16"/>
    <p:sldId id="269" r:id="rId17"/>
    <p:sldId id="270" r:id="rId18"/>
    <p:sldId id="271" r:id="rId19"/>
    <p:sldId id="272" r:id="rId20"/>
    <p:sldId id="273" r:id="rId21"/>
    <p:sldId id="274" r:id="rId22"/>
    <p:sldId id="275" r:id="rId23"/>
    <p:sldId id="279" r:id="rId2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FE544986-C256-48E4-9D6E-0CB739977D8E}" type="datetimeFigureOut">
              <a:rPr lang="en-US" smtClean="0"/>
              <a:t>12/6/2011</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2E0A658B-2D41-4CE6-AB90-15FE6849E241}" type="slidenum">
              <a:rPr lang="en-US" smtClean="0"/>
              <a:t>‹#›</a:t>
            </a:fld>
            <a:endParaRPr lang="en-US"/>
          </a:p>
        </p:txBody>
      </p:sp>
    </p:spTree>
    <p:extLst>
      <p:ext uri="{BB962C8B-B14F-4D97-AF65-F5344CB8AC3E}">
        <p14:creationId xmlns:p14="http://schemas.microsoft.com/office/powerpoint/2010/main" val="302079518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87F1892-5608-4585-85A0-38094450DC56}" type="datetimeFigureOut">
              <a:rPr lang="en-US" smtClean="0"/>
              <a:t>12/6/2011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61D3D2D-54D5-43E5-BA1F-4624C0BDE90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7F1892-5608-4585-85A0-38094450DC56}" type="datetimeFigureOut">
              <a:rPr lang="en-US" smtClean="0"/>
              <a:t>12/6/2011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D3D2D-54D5-43E5-BA1F-4624C0BDE90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7F1892-5608-4585-85A0-38094450DC56}" type="datetimeFigureOut">
              <a:rPr lang="en-US" smtClean="0"/>
              <a:t>12/6/2011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D3D2D-54D5-43E5-BA1F-4624C0BDE90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7F1892-5608-4585-85A0-38094450DC56}" type="datetimeFigureOut">
              <a:rPr lang="en-US" smtClean="0"/>
              <a:t>12/6/2011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D3D2D-54D5-43E5-BA1F-4624C0BDE90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87F1892-5608-4585-85A0-38094450DC56}" type="datetimeFigureOut">
              <a:rPr lang="en-US" smtClean="0"/>
              <a:t>12/6/2011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D3D2D-54D5-43E5-BA1F-4624C0BDE90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87F1892-5608-4585-85A0-38094450DC56}" type="datetimeFigureOut">
              <a:rPr lang="en-US" smtClean="0"/>
              <a:t>12/6/2011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D3D2D-54D5-43E5-BA1F-4624C0BDE90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87F1892-5608-4585-85A0-38094450DC56}" type="datetimeFigureOut">
              <a:rPr lang="en-US" smtClean="0"/>
              <a:t>12/6/2011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1D3D2D-54D5-43E5-BA1F-4624C0BDE90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D87F1892-5608-4585-85A0-38094450DC56}" type="datetimeFigureOut">
              <a:rPr lang="en-US" smtClean="0"/>
              <a:t>12/6/2011</a:t>
            </a:fld>
            <a:endParaRPr lang="en-US"/>
          </a:p>
        </p:txBody>
      </p:sp>
      <p:sp>
        <p:nvSpPr>
          <p:cNvPr id="8" name="Slide Number Placeholder 7"/>
          <p:cNvSpPr>
            <a:spLocks noGrp="1"/>
          </p:cNvSpPr>
          <p:nvPr>
            <p:ph type="sldNum" sz="quarter" idx="11"/>
          </p:nvPr>
        </p:nvSpPr>
        <p:spPr/>
        <p:txBody>
          <a:bodyPr/>
          <a:lstStyle/>
          <a:p>
            <a:fld id="{861D3D2D-54D5-43E5-BA1F-4624C0BDE901}"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7F1892-5608-4585-85A0-38094450DC56}" type="datetimeFigureOut">
              <a:rPr lang="en-US" smtClean="0"/>
              <a:t>12/6/2011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1D3D2D-54D5-43E5-BA1F-4624C0BDE90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87F1892-5608-4585-85A0-38094450DC56}" type="datetimeFigureOut">
              <a:rPr lang="en-US" smtClean="0"/>
              <a:t>12/6/2011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861D3D2D-54D5-43E5-BA1F-4624C0BDE90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D87F1892-5608-4585-85A0-38094450DC56}" type="datetimeFigureOut">
              <a:rPr lang="en-US" smtClean="0"/>
              <a:t>12/6/2011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D3D2D-54D5-43E5-BA1F-4624C0BDE90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D87F1892-5608-4585-85A0-38094450DC56}" type="datetimeFigureOut">
              <a:rPr lang="en-US" smtClean="0"/>
              <a:t>12/6/2011</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861D3D2D-54D5-43E5-BA1F-4624C0BDE901}"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Monterey County Fire Chiefs Association</a:t>
            </a:r>
            <a:endParaRPr lang="en-US" dirty="0"/>
          </a:p>
        </p:txBody>
      </p:sp>
      <p:sp>
        <p:nvSpPr>
          <p:cNvPr id="3" name="Subtitle 2"/>
          <p:cNvSpPr>
            <a:spLocks noGrp="1"/>
          </p:cNvSpPr>
          <p:nvPr>
            <p:ph type="subTitle" idx="1"/>
          </p:nvPr>
        </p:nvSpPr>
        <p:spPr/>
        <p:txBody>
          <a:bodyPr>
            <a:normAutofit/>
          </a:bodyPr>
          <a:lstStyle/>
          <a:p>
            <a:r>
              <a:rPr lang="en-US" sz="3600" dirty="0" smtClean="0"/>
              <a:t>2011 </a:t>
            </a:r>
            <a:r>
              <a:rPr lang="en-US" sz="3600" dirty="0" err="1" smtClean="0"/>
              <a:t>Fireground</a:t>
            </a:r>
            <a:r>
              <a:rPr lang="en-US" sz="3600" dirty="0" smtClean="0"/>
              <a:t> Safety System</a:t>
            </a:r>
            <a:endParaRPr lang="en-US" sz="3600" dirty="0"/>
          </a:p>
        </p:txBody>
      </p:sp>
    </p:spTree>
    <p:extLst>
      <p:ext uri="{BB962C8B-B14F-4D97-AF65-F5344CB8AC3E}">
        <p14:creationId xmlns:p14="http://schemas.microsoft.com/office/powerpoint/2010/main" val="289351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3. Building Emergency Evacuation Signal</a:t>
            </a:r>
            <a:endParaRPr lang="en-US" sz="2800" dirty="0"/>
          </a:p>
        </p:txBody>
      </p:sp>
      <p:sp>
        <p:nvSpPr>
          <p:cNvPr id="3" name="Content Placeholder 2"/>
          <p:cNvSpPr>
            <a:spLocks noGrp="1"/>
          </p:cNvSpPr>
          <p:nvPr>
            <p:ph idx="1"/>
          </p:nvPr>
        </p:nvSpPr>
        <p:spPr>
          <a:xfrm>
            <a:off x="457200" y="1219200"/>
            <a:ext cx="7772400" cy="5486400"/>
          </a:xfrm>
        </p:spPr>
        <p:txBody>
          <a:bodyPr>
            <a:normAutofit fontScale="62500" lnSpcReduction="20000"/>
          </a:bodyPr>
          <a:lstStyle/>
          <a:p>
            <a:pPr marL="550926" indent="-514350">
              <a:buFont typeface="+mj-lt"/>
              <a:buAutoNum type="alphaUcPeriod"/>
            </a:pPr>
            <a:r>
              <a:rPr lang="en-US" dirty="0" smtClean="0"/>
              <a:t>Purpose</a:t>
            </a:r>
          </a:p>
          <a:p>
            <a:pPr lvl="1">
              <a:buFont typeface="Wingdings" pitchFamily="2" charset="2"/>
              <a:buChar char="Ø"/>
            </a:pPr>
            <a:r>
              <a:rPr lang="en-US" dirty="0" smtClean="0"/>
              <a:t>To provide a uniform signal alerting personnel of dangerous conditions requiring them to immediately leave the building. </a:t>
            </a:r>
          </a:p>
          <a:p>
            <a:pPr marL="550926" indent="-514350">
              <a:buFont typeface="+mj-lt"/>
              <a:buAutoNum type="alphaUcPeriod"/>
            </a:pPr>
            <a:r>
              <a:rPr lang="en-US" dirty="0" smtClean="0"/>
              <a:t>Responsibility</a:t>
            </a:r>
          </a:p>
          <a:p>
            <a:pPr lvl="1">
              <a:buFont typeface="Wingdings" pitchFamily="2" charset="2"/>
              <a:buChar char="Ø"/>
            </a:pPr>
            <a:r>
              <a:rPr lang="en-US" dirty="0" smtClean="0"/>
              <a:t>The Incident Commander is responsible for initiating the Building Emergency Evacuation Signal when conditions have deteriorated to the point that it is too dangerous to maintain firefighting crews in the building.</a:t>
            </a:r>
          </a:p>
          <a:p>
            <a:pPr lvl="1">
              <a:buFont typeface="Wingdings" pitchFamily="2" charset="2"/>
              <a:buChar char="Ø"/>
            </a:pPr>
            <a:r>
              <a:rPr lang="en-US" dirty="0" smtClean="0"/>
              <a:t>The IC is also responsible for conducting a post-incident analysis whenever the signal is initiated.</a:t>
            </a:r>
          </a:p>
          <a:p>
            <a:pPr marL="550926" indent="-514350">
              <a:buFont typeface="+mj-lt"/>
              <a:buAutoNum type="alphaUcPeriod"/>
            </a:pPr>
            <a:r>
              <a:rPr lang="en-US" dirty="0" smtClean="0"/>
              <a:t>Procedure</a:t>
            </a:r>
            <a:endParaRPr lang="en-US" dirty="0"/>
          </a:p>
          <a:p>
            <a:pPr marL="909828" lvl="1" indent="-571500">
              <a:buFont typeface="+mj-lt"/>
              <a:buAutoNum type="romanUcPeriod"/>
            </a:pPr>
            <a:r>
              <a:rPr lang="en-US" dirty="0" smtClean="0"/>
              <a:t>IC will initiate the “Building Emergency Evacuation Signal.”</a:t>
            </a:r>
            <a:endParaRPr lang="en-US" dirty="0"/>
          </a:p>
          <a:p>
            <a:pPr marL="909828" lvl="1" indent="-571500">
              <a:buFont typeface="+mj-lt"/>
              <a:buAutoNum type="romanUcPeriod"/>
            </a:pPr>
            <a:r>
              <a:rPr lang="en-US" dirty="0" smtClean="0"/>
              <a:t>Three components of the signal:</a:t>
            </a:r>
          </a:p>
          <a:p>
            <a:pPr lvl="2">
              <a:buFont typeface="Wingdings" pitchFamily="2" charset="2"/>
              <a:buChar char="v"/>
            </a:pPr>
            <a:r>
              <a:rPr lang="en-US" dirty="0" smtClean="0"/>
              <a:t>Radio message from the IC</a:t>
            </a:r>
          </a:p>
          <a:p>
            <a:pPr lvl="3">
              <a:buFont typeface="Wingdings" pitchFamily="2" charset="2"/>
              <a:buChar char="Ø"/>
            </a:pPr>
            <a:r>
              <a:rPr lang="en-US" dirty="0" smtClean="0"/>
              <a:t>Transmitted on all frequencies.</a:t>
            </a:r>
          </a:p>
          <a:p>
            <a:pPr lvl="2">
              <a:buFont typeface="Wingdings" pitchFamily="2" charset="2"/>
              <a:buChar char="v"/>
            </a:pPr>
            <a:r>
              <a:rPr lang="en-US" dirty="0" smtClean="0"/>
              <a:t>Evacuation Signal</a:t>
            </a:r>
          </a:p>
          <a:p>
            <a:pPr lvl="3">
              <a:buFont typeface="Wingdings" pitchFamily="2" charset="2"/>
              <a:buChar char="Ø"/>
            </a:pPr>
            <a:r>
              <a:rPr lang="en-US" dirty="0" smtClean="0"/>
              <a:t>Repeated short blasts of an air horn for </a:t>
            </a:r>
          </a:p>
          <a:p>
            <a:pPr marL="1042416" lvl="3" indent="0">
              <a:buNone/>
            </a:pPr>
            <a:r>
              <a:rPr lang="en-US" dirty="0"/>
              <a:t> </a:t>
            </a:r>
            <a:r>
              <a:rPr lang="en-US" dirty="0" smtClean="0"/>
              <a:t>    approximately 10 seconds followed by 10 seconds </a:t>
            </a:r>
          </a:p>
          <a:p>
            <a:pPr marL="1042416" lvl="3" indent="0">
              <a:buNone/>
            </a:pPr>
            <a:r>
              <a:rPr lang="en-US" dirty="0"/>
              <a:t> </a:t>
            </a:r>
            <a:r>
              <a:rPr lang="en-US" dirty="0" smtClean="0"/>
              <a:t>    of silence.  Repeat this cycle three times.</a:t>
            </a:r>
          </a:p>
          <a:p>
            <a:pPr marL="1042416" lvl="3" indent="0">
              <a:buNone/>
            </a:pPr>
            <a:r>
              <a:rPr lang="en-US" dirty="0" smtClean="0"/>
              <a:t>     </a:t>
            </a:r>
          </a:p>
          <a:p>
            <a:pPr lvl="2">
              <a:buFont typeface="Wingdings" pitchFamily="2" charset="2"/>
              <a:buChar char="v"/>
            </a:pPr>
            <a:r>
              <a:rPr lang="en-US" dirty="0" smtClean="0"/>
              <a:t>Personal Accountability Report (PAR)</a:t>
            </a:r>
          </a:p>
          <a:p>
            <a:pPr lvl="3">
              <a:buFont typeface="Wingdings" pitchFamily="2" charset="2"/>
              <a:buChar char="Ø"/>
            </a:pPr>
            <a:r>
              <a:rPr lang="en-US" dirty="0" smtClean="0"/>
              <a:t>Initiated by IC to account for all personnel.</a:t>
            </a:r>
          </a:p>
          <a:p>
            <a:pPr marL="1019556" lvl="1" indent="-571500">
              <a:buFont typeface="+mj-lt"/>
              <a:buAutoNum type="romanUcPeriod"/>
            </a:pPr>
            <a:r>
              <a:rPr lang="en-US" dirty="0" smtClean="0"/>
              <a:t>Appendix D – Critical </a:t>
            </a:r>
            <a:r>
              <a:rPr lang="en-US" dirty="0" err="1" smtClean="0"/>
              <a:t>Fireground</a:t>
            </a:r>
            <a:r>
              <a:rPr lang="en-US" dirty="0" smtClean="0"/>
              <a:t> Factors</a:t>
            </a:r>
          </a:p>
          <a:p>
            <a:pPr marL="1019556" lvl="1" indent="-571500">
              <a:buFont typeface="+mj-lt"/>
              <a:buAutoNum type="romanUcPeriod"/>
            </a:pPr>
            <a:r>
              <a:rPr lang="en-US" dirty="0" smtClean="0"/>
              <a:t>Upon signal, all radio traffic stops except for PARs.</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3457" y="3962400"/>
            <a:ext cx="2293791"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122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2050"/>
                                        </p:tgtEl>
                                        <p:attrNameLst>
                                          <p:attrName>style.visibility</p:attrName>
                                        </p:attrNameLst>
                                      </p:cBhvr>
                                      <p:to>
                                        <p:strVal val="visible"/>
                                      </p:to>
                                    </p:set>
                                    <p:animEffect transition="in" filter="randombar(horizontal)">
                                      <p:cBhvr>
                                        <p:cTn id="30" dur="500"/>
                                        <p:tgtEl>
                                          <p:spTgt spid="205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5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500"/>
                                        <p:tgtEl>
                                          <p:spTgt spid="3">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500"/>
                                        <p:tgtEl>
                                          <p:spTgt spid="3">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fade">
                                      <p:cBhvr>
                                        <p:cTn id="60" dur="500"/>
                                        <p:tgtEl>
                                          <p:spTgt spid="3">
                                            <p:txEl>
                                              <p:pRg st="9" end="9"/>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Effect transition="in" filter="fade">
                                      <p:cBhvr>
                                        <p:cTn id="65" dur="500"/>
                                        <p:tgtEl>
                                          <p:spTgt spid="3">
                                            <p:txEl>
                                              <p:pRg st="10" end="1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
                                            <p:txEl>
                                              <p:pRg st="11" end="11"/>
                                            </p:txEl>
                                          </p:spTgt>
                                        </p:tgtEl>
                                        <p:attrNameLst>
                                          <p:attrName>style.visibility</p:attrName>
                                        </p:attrNameLst>
                                      </p:cBhvr>
                                      <p:to>
                                        <p:strVal val="visible"/>
                                      </p:to>
                                    </p:set>
                                    <p:animEffect transition="in" filter="fade">
                                      <p:cBhvr>
                                        <p:cTn id="70" dur="500"/>
                                        <p:tgtEl>
                                          <p:spTgt spid="3">
                                            <p:txEl>
                                              <p:pRg st="11" end="11"/>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
                                            <p:txEl>
                                              <p:pRg st="12" end="12"/>
                                            </p:txEl>
                                          </p:spTgt>
                                        </p:tgtEl>
                                        <p:attrNameLst>
                                          <p:attrName>style.visibility</p:attrName>
                                        </p:attrNameLst>
                                      </p:cBhvr>
                                      <p:to>
                                        <p:strVal val="visible"/>
                                      </p:to>
                                    </p:set>
                                    <p:animEffect transition="in" filter="fade">
                                      <p:cBhvr>
                                        <p:cTn id="73" dur="500"/>
                                        <p:tgtEl>
                                          <p:spTgt spid="3">
                                            <p:txEl>
                                              <p:pRg st="12" end="12"/>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
                                            <p:txEl>
                                              <p:pRg st="13" end="13"/>
                                            </p:txEl>
                                          </p:spTgt>
                                        </p:tgtEl>
                                        <p:attrNameLst>
                                          <p:attrName>style.visibility</p:attrName>
                                        </p:attrNameLst>
                                      </p:cBhvr>
                                      <p:to>
                                        <p:strVal val="visible"/>
                                      </p:to>
                                    </p:set>
                                    <p:animEffect transition="in" filter="fade">
                                      <p:cBhvr>
                                        <p:cTn id="76" dur="500"/>
                                        <p:tgtEl>
                                          <p:spTgt spid="3">
                                            <p:txEl>
                                              <p:pRg st="13" end="13"/>
                                            </p:tx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
                                            <p:txEl>
                                              <p:pRg st="14" end="14"/>
                                            </p:txEl>
                                          </p:spTgt>
                                        </p:tgtEl>
                                        <p:attrNameLst>
                                          <p:attrName>style.visibility</p:attrName>
                                        </p:attrNameLst>
                                      </p:cBhvr>
                                      <p:to>
                                        <p:strVal val="visible"/>
                                      </p:to>
                                    </p:set>
                                    <p:animEffect transition="in" filter="fade">
                                      <p:cBhvr>
                                        <p:cTn id="79" dur="500"/>
                                        <p:tgtEl>
                                          <p:spTgt spid="3">
                                            <p:txEl>
                                              <p:pRg st="14" end="14"/>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
                                            <p:txEl>
                                              <p:pRg st="15" end="15"/>
                                            </p:txEl>
                                          </p:spTgt>
                                        </p:tgtEl>
                                        <p:attrNameLst>
                                          <p:attrName>style.visibility</p:attrName>
                                        </p:attrNameLst>
                                      </p:cBhvr>
                                      <p:to>
                                        <p:strVal val="visible"/>
                                      </p:to>
                                    </p:set>
                                    <p:animEffect transition="in" filter="fade">
                                      <p:cBhvr>
                                        <p:cTn id="84" dur="500"/>
                                        <p:tgtEl>
                                          <p:spTgt spid="3">
                                            <p:txEl>
                                              <p:pRg st="15" end="15"/>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3">
                                            <p:txEl>
                                              <p:pRg st="16" end="16"/>
                                            </p:txEl>
                                          </p:spTgt>
                                        </p:tgtEl>
                                        <p:attrNameLst>
                                          <p:attrName>style.visibility</p:attrName>
                                        </p:attrNameLst>
                                      </p:cBhvr>
                                      <p:to>
                                        <p:strVal val="visible"/>
                                      </p:to>
                                    </p:set>
                                    <p:animEffect transition="in" filter="fade">
                                      <p:cBhvr>
                                        <p:cTn id="89" dur="500"/>
                                        <p:tgtEl>
                                          <p:spTgt spid="3">
                                            <p:txEl>
                                              <p:pRg st="16" end="16"/>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3">
                                            <p:txEl>
                                              <p:pRg st="17" end="17"/>
                                            </p:txEl>
                                          </p:spTgt>
                                        </p:tgtEl>
                                        <p:attrNameLst>
                                          <p:attrName>style.visibility</p:attrName>
                                        </p:attrNameLst>
                                      </p:cBhvr>
                                      <p:to>
                                        <p:strVal val="visible"/>
                                      </p:to>
                                    </p:set>
                                    <p:animEffect transition="in" filter="fade">
                                      <p:cBhvr>
                                        <p:cTn id="94" dur="500"/>
                                        <p:tgtEl>
                                          <p:spTgt spid="3">
                                            <p:txEl>
                                              <p:pRg st="17" end="17"/>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3">
                                            <p:txEl>
                                              <p:pRg st="18" end="18"/>
                                            </p:txEl>
                                          </p:spTgt>
                                        </p:tgtEl>
                                        <p:attrNameLst>
                                          <p:attrName>style.visibility</p:attrName>
                                        </p:attrNameLst>
                                      </p:cBhvr>
                                      <p:to>
                                        <p:strVal val="visible"/>
                                      </p:to>
                                    </p:set>
                                    <p:animEffect transition="in" filter="fade">
                                      <p:cBhvr>
                                        <p:cTn id="99" dur="500"/>
                                        <p:tgtEl>
                                          <p:spTgt spid="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prstClr val="white"/>
                </a:solidFill>
              </a:rPr>
              <a:t>3. Building Emergency Evacuation Signal</a:t>
            </a:r>
            <a:endParaRPr lang="en-US" dirty="0"/>
          </a:p>
        </p:txBody>
      </p:sp>
      <p:sp>
        <p:nvSpPr>
          <p:cNvPr id="3" name="Content Placeholder 2"/>
          <p:cNvSpPr>
            <a:spLocks noGrp="1"/>
          </p:cNvSpPr>
          <p:nvPr>
            <p:ph idx="1"/>
          </p:nvPr>
        </p:nvSpPr>
        <p:spPr>
          <a:xfrm>
            <a:off x="457200" y="1295400"/>
            <a:ext cx="8077200" cy="5334000"/>
          </a:xfrm>
        </p:spPr>
        <p:txBody>
          <a:bodyPr>
            <a:normAutofit fontScale="77500" lnSpcReduction="20000"/>
          </a:bodyPr>
          <a:lstStyle/>
          <a:p>
            <a:pPr marL="608076" lvl="1" indent="-571500">
              <a:buSzPct val="80000"/>
              <a:buFont typeface="+mj-lt"/>
              <a:buAutoNum type="romanUcPeriod" startAt="5"/>
            </a:pPr>
            <a:r>
              <a:rPr lang="en-US" dirty="0" smtClean="0"/>
              <a:t>The </a:t>
            </a:r>
            <a:r>
              <a:rPr lang="en-US" dirty="0"/>
              <a:t>term “Mayday” shall be </a:t>
            </a:r>
            <a:r>
              <a:rPr lang="en-US" dirty="0" smtClean="0"/>
              <a:t>used when a crew member          encounters an immediately dangerous situation.</a:t>
            </a:r>
          </a:p>
          <a:p>
            <a:pPr marL="704088" lvl="2" indent="-384048">
              <a:buSzPct val="80000"/>
              <a:buFont typeface="Wingdings" pitchFamily="2" charset="2"/>
              <a:buChar char="Ø"/>
            </a:pPr>
            <a:r>
              <a:rPr lang="en-US" dirty="0"/>
              <a:t>The call </a:t>
            </a:r>
            <a:r>
              <a:rPr lang="en-US" dirty="0" smtClean="0"/>
              <a:t>should always be given </a:t>
            </a:r>
            <a:r>
              <a:rPr lang="en-US" dirty="0"/>
              <a:t>three times in a row ("Mayday </a:t>
            </a:r>
            <a:r>
              <a:rPr lang="en-US" dirty="0" err="1"/>
              <a:t>Mayday</a:t>
            </a:r>
            <a:r>
              <a:rPr lang="en-US" dirty="0"/>
              <a:t> Mayday") to prevent mistaking it for some similar-sounding phrase under noisy conditions, and to distinguish an actual Mayday call from a message </a:t>
            </a:r>
            <a:r>
              <a:rPr lang="en-US" i="1" dirty="0"/>
              <a:t>about</a:t>
            </a:r>
            <a:r>
              <a:rPr lang="en-US" dirty="0"/>
              <a:t> a Mayday call.</a:t>
            </a:r>
            <a:endParaRPr lang="en-US" dirty="0" smtClean="0"/>
          </a:p>
          <a:p>
            <a:pPr marL="662940" lvl="2" indent="-342900">
              <a:buSzPct val="80000"/>
              <a:buFont typeface="Wingdings" pitchFamily="2" charset="2"/>
              <a:buChar char="Ø"/>
            </a:pPr>
            <a:r>
              <a:rPr lang="en-US" dirty="0" smtClean="0"/>
              <a:t>The term “Mayday” is derived from a French word meaning “come   and help me.” </a:t>
            </a:r>
          </a:p>
          <a:p>
            <a:pPr marL="493776" lvl="1" indent="-457200">
              <a:buSzPct val="80000"/>
              <a:buFont typeface="Wingdings" pitchFamily="2" charset="2"/>
              <a:buChar char="v"/>
            </a:pPr>
            <a:r>
              <a:rPr lang="en-US" dirty="0" smtClean="0"/>
              <a:t>The person or crew reporting a “Mayday” shall give a “N.U.C.A.N” report as follows:</a:t>
            </a:r>
          </a:p>
          <a:p>
            <a:pPr marL="704088" lvl="2" indent="-384048">
              <a:buSzPct val="80000"/>
              <a:buFont typeface="Wingdings 2"/>
              <a:buChar char=""/>
            </a:pPr>
            <a:r>
              <a:rPr lang="en-US" b="1" dirty="0" smtClean="0"/>
              <a:t>N</a:t>
            </a:r>
            <a:r>
              <a:rPr lang="en-US" dirty="0" smtClean="0"/>
              <a:t>ame</a:t>
            </a:r>
          </a:p>
          <a:p>
            <a:pPr marL="704088" lvl="2" indent="-384048">
              <a:buSzPct val="80000"/>
              <a:buFont typeface="Wingdings 2"/>
              <a:buChar char=""/>
            </a:pPr>
            <a:r>
              <a:rPr lang="en-US" b="1" dirty="0" smtClean="0"/>
              <a:t>U</a:t>
            </a:r>
            <a:r>
              <a:rPr lang="en-US" dirty="0" smtClean="0"/>
              <a:t>nit </a:t>
            </a:r>
          </a:p>
          <a:p>
            <a:pPr marL="704088" lvl="2" indent="-384048">
              <a:buSzPct val="80000"/>
              <a:buFont typeface="Wingdings 2"/>
              <a:buChar char=""/>
            </a:pPr>
            <a:r>
              <a:rPr lang="en-US" b="1" dirty="0" smtClean="0"/>
              <a:t>C</a:t>
            </a:r>
            <a:r>
              <a:rPr lang="en-US" dirty="0" smtClean="0"/>
              <a:t>onditions</a:t>
            </a:r>
          </a:p>
          <a:p>
            <a:pPr marL="704088" lvl="2" indent="-384048">
              <a:buSzPct val="80000"/>
              <a:buFont typeface="Wingdings 2"/>
              <a:buChar char=""/>
            </a:pPr>
            <a:r>
              <a:rPr lang="en-US" b="1" dirty="0" smtClean="0"/>
              <a:t>A</a:t>
            </a:r>
            <a:r>
              <a:rPr lang="en-US" dirty="0" smtClean="0"/>
              <a:t>ctions</a:t>
            </a:r>
          </a:p>
          <a:p>
            <a:pPr marL="704088" lvl="2" indent="-384048">
              <a:buSzPct val="80000"/>
              <a:buFont typeface="Wingdings 2"/>
              <a:buChar char=""/>
            </a:pPr>
            <a:r>
              <a:rPr lang="en-US" b="1" dirty="0" smtClean="0"/>
              <a:t>N</a:t>
            </a:r>
            <a:r>
              <a:rPr lang="en-US" dirty="0" smtClean="0"/>
              <a:t>eeds</a:t>
            </a:r>
          </a:p>
          <a:p>
            <a:pPr marL="608076" lvl="1" indent="-571500">
              <a:buSzPct val="80000"/>
              <a:buFont typeface="+mj-lt"/>
              <a:buAutoNum type="romanUcPeriod" startAt="6"/>
            </a:pPr>
            <a:r>
              <a:rPr lang="en-US" dirty="0" smtClean="0"/>
              <a:t>The Incident Commander, Operations Section Chief, RIC Branch Director, or Rescue Group Supervisor shall communicate to the firefighter with instructions as to what the trapped or disoriented firefighter should do next.</a:t>
            </a:r>
            <a:endParaRPr lang="en-US" dirty="0"/>
          </a:p>
          <a:p>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762411"/>
            <a:ext cx="2438400" cy="1502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40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randombar(horizontal)">
                                      <p:cBhvr>
                                        <p:cTn id="15" dur="500"/>
                                        <p:tgtEl>
                                          <p:spTgt spid="307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5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500"/>
                                        <p:tgtEl>
                                          <p:spTgt spid="3">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500"/>
                                        <p:tgtEl>
                                          <p:spTgt spid="3">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fade">
                                      <p:cBhvr>
                                        <p:cTn id="6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4. Personal Accountability Reports</a:t>
            </a:r>
            <a:endParaRPr lang="en-US" sz="3600" dirty="0"/>
          </a:p>
        </p:txBody>
      </p:sp>
      <p:sp>
        <p:nvSpPr>
          <p:cNvPr id="3" name="Content Placeholder 2"/>
          <p:cNvSpPr>
            <a:spLocks noGrp="1"/>
          </p:cNvSpPr>
          <p:nvPr>
            <p:ph idx="1"/>
          </p:nvPr>
        </p:nvSpPr>
        <p:spPr>
          <a:xfrm>
            <a:off x="457200" y="1371600"/>
            <a:ext cx="8153400" cy="5334000"/>
          </a:xfrm>
        </p:spPr>
        <p:txBody>
          <a:bodyPr>
            <a:normAutofit fontScale="70000" lnSpcReduction="20000"/>
          </a:bodyPr>
          <a:lstStyle/>
          <a:p>
            <a:pPr marL="550926" indent="-514350">
              <a:buFont typeface="+mj-lt"/>
              <a:buAutoNum type="alphaUcPeriod"/>
            </a:pPr>
            <a:r>
              <a:rPr lang="en-US" dirty="0" smtClean="0"/>
              <a:t>Purpose</a:t>
            </a:r>
          </a:p>
          <a:p>
            <a:pPr marL="1019556" lvl="1" indent="-571500">
              <a:buFont typeface="+mj-lt"/>
              <a:buAutoNum type="romanUcPeriod"/>
            </a:pPr>
            <a:r>
              <a:rPr lang="en-US" dirty="0" smtClean="0"/>
              <a:t>Roll call of personnel taken at certain benchmarks during an incident</a:t>
            </a:r>
          </a:p>
          <a:p>
            <a:pPr marL="1019556" lvl="1" indent="-571500">
              <a:buFont typeface="+mj-lt"/>
              <a:buAutoNum type="romanUcPeriod"/>
            </a:pPr>
            <a:r>
              <a:rPr lang="en-US" dirty="0" smtClean="0"/>
              <a:t>The term “PAR” is used as part of the roll call process.</a:t>
            </a:r>
          </a:p>
          <a:p>
            <a:pPr marL="550926" indent="-514350">
              <a:buFont typeface="+mj-lt"/>
              <a:buAutoNum type="alphaUcPeriod"/>
            </a:pPr>
            <a:r>
              <a:rPr lang="en-US" dirty="0" smtClean="0"/>
              <a:t>Benchmarks for Requesting PAR’s</a:t>
            </a:r>
          </a:p>
          <a:p>
            <a:pPr lvl="1"/>
            <a:r>
              <a:rPr lang="en-US" dirty="0" smtClean="0"/>
              <a:t>I.  A PAR should be considered when the following situations occur:</a:t>
            </a:r>
          </a:p>
          <a:p>
            <a:pPr lvl="2"/>
            <a:r>
              <a:rPr lang="en-US" sz="2600" dirty="0" smtClean="0"/>
              <a:t>Report of missing or trapped firefighter</a:t>
            </a:r>
          </a:p>
          <a:p>
            <a:pPr lvl="2"/>
            <a:r>
              <a:rPr lang="en-US" sz="2600" dirty="0" smtClean="0"/>
              <a:t>Any sudden hazardous event</a:t>
            </a:r>
          </a:p>
          <a:p>
            <a:pPr lvl="2"/>
            <a:r>
              <a:rPr lang="en-US" sz="2600" dirty="0" smtClean="0"/>
              <a:t>Change from offensive to defensive</a:t>
            </a:r>
          </a:p>
          <a:p>
            <a:pPr lvl="2"/>
            <a:r>
              <a:rPr lang="en-US" sz="2600" dirty="0" smtClean="0"/>
              <a:t>By crews reporting an “All Clear”</a:t>
            </a:r>
          </a:p>
          <a:p>
            <a:pPr lvl="2"/>
            <a:r>
              <a:rPr lang="en-US" sz="2600" dirty="0" smtClean="0"/>
              <a:t>When the fire is declared controlled</a:t>
            </a:r>
          </a:p>
          <a:p>
            <a:pPr lvl="2"/>
            <a:r>
              <a:rPr lang="en-US" sz="2600" dirty="0" smtClean="0"/>
              <a:t>At 20 minute elapsed intervals</a:t>
            </a:r>
          </a:p>
          <a:p>
            <a:pPr lvl="2"/>
            <a:r>
              <a:rPr lang="en-US" sz="2600" dirty="0" smtClean="0"/>
              <a:t>Anytime IC determines it is necessary</a:t>
            </a:r>
          </a:p>
          <a:p>
            <a:pPr marL="550926" indent="-514350">
              <a:buFont typeface="+mj-lt"/>
              <a:buAutoNum type="alphaUcPeriod"/>
            </a:pPr>
            <a:r>
              <a:rPr lang="en-US" dirty="0" smtClean="0"/>
              <a:t>Incident Elapsed Time Notification</a:t>
            </a:r>
          </a:p>
          <a:p>
            <a:pPr lvl="1"/>
            <a:r>
              <a:rPr lang="en-US" dirty="0" smtClean="0"/>
              <a:t>Dispatch notifies the IC 10 minutes </a:t>
            </a:r>
            <a:r>
              <a:rPr lang="en-US" b="1" dirty="0" smtClean="0"/>
              <a:t>after first arriving resource </a:t>
            </a:r>
            <a:r>
              <a:rPr lang="en-US" dirty="0" smtClean="0"/>
              <a:t>and 10 minutes thereafter until the incident is controlled or the elapsed time notification is cancelled by the Incident Commander.</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015343"/>
            <a:ext cx="2667000" cy="177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390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4098"/>
                                        </p:tgtEl>
                                        <p:attrNameLst>
                                          <p:attrName>style.visibility</p:attrName>
                                        </p:attrNameLst>
                                      </p:cBhvr>
                                      <p:to>
                                        <p:strVal val="visible"/>
                                      </p:to>
                                    </p:set>
                                    <p:animEffect transition="in" filter="randombar(horizontal)">
                                      <p:cBhvr>
                                        <p:cTn id="35" dur="500"/>
                                        <p:tgtEl>
                                          <p:spTgt spid="409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5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500"/>
                                        <p:tgtEl>
                                          <p:spTgt spid="3">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500"/>
                                        <p:tgtEl>
                                          <p:spTgt spid="3">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fade">
                                      <p:cBhvr>
                                        <p:cTn id="60" dur="500"/>
                                        <p:tgtEl>
                                          <p:spTgt spid="3">
                                            <p:txEl>
                                              <p:pRg st="9" end="9"/>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Effect transition="in" filter="fade">
                                      <p:cBhvr>
                                        <p:cTn id="65" dur="500"/>
                                        <p:tgtEl>
                                          <p:spTgt spid="3">
                                            <p:txEl>
                                              <p:pRg st="10" end="1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
                                            <p:txEl>
                                              <p:pRg st="11" end="11"/>
                                            </p:txEl>
                                          </p:spTgt>
                                        </p:tgtEl>
                                        <p:attrNameLst>
                                          <p:attrName>style.visibility</p:attrName>
                                        </p:attrNameLst>
                                      </p:cBhvr>
                                      <p:to>
                                        <p:strVal val="visible"/>
                                      </p:to>
                                    </p:set>
                                    <p:animEffect transition="in" filter="fade">
                                      <p:cBhvr>
                                        <p:cTn id="70" dur="500"/>
                                        <p:tgtEl>
                                          <p:spTgt spid="3">
                                            <p:txEl>
                                              <p:pRg st="11" end="1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
                                            <p:txEl>
                                              <p:pRg st="12" end="12"/>
                                            </p:txEl>
                                          </p:spTgt>
                                        </p:tgtEl>
                                        <p:attrNameLst>
                                          <p:attrName>style.visibility</p:attrName>
                                        </p:attrNameLst>
                                      </p:cBhvr>
                                      <p:to>
                                        <p:strVal val="visible"/>
                                      </p:to>
                                    </p:set>
                                    <p:animEffect transition="in" filter="fade">
                                      <p:cBhvr>
                                        <p:cTn id="75" dur="500"/>
                                        <p:tgtEl>
                                          <p:spTgt spid="3">
                                            <p:txEl>
                                              <p:pRg st="12" end="1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
                                            <p:txEl>
                                              <p:pRg st="13" end="13"/>
                                            </p:txEl>
                                          </p:spTgt>
                                        </p:tgtEl>
                                        <p:attrNameLst>
                                          <p:attrName>style.visibility</p:attrName>
                                        </p:attrNameLst>
                                      </p:cBhvr>
                                      <p:to>
                                        <p:strVal val="visible"/>
                                      </p:to>
                                    </p:set>
                                    <p:animEffect transition="in" filter="fade">
                                      <p:cBhvr>
                                        <p:cTn id="80"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5. Missing Firefighter Procedure</a:t>
            </a:r>
            <a:endParaRPr lang="en-US" sz="4000" dirty="0"/>
          </a:p>
        </p:txBody>
      </p:sp>
      <p:sp>
        <p:nvSpPr>
          <p:cNvPr id="3" name="Content Placeholder 2"/>
          <p:cNvSpPr>
            <a:spLocks noGrp="1"/>
          </p:cNvSpPr>
          <p:nvPr>
            <p:ph idx="1"/>
          </p:nvPr>
        </p:nvSpPr>
        <p:spPr>
          <a:xfrm>
            <a:off x="457200" y="1600200"/>
            <a:ext cx="7772400" cy="4876800"/>
          </a:xfrm>
        </p:spPr>
        <p:txBody>
          <a:bodyPr>
            <a:normAutofit fontScale="77500" lnSpcReduction="20000"/>
          </a:bodyPr>
          <a:lstStyle/>
          <a:p>
            <a:pPr marL="550926" indent="-514350">
              <a:buFont typeface="+mj-lt"/>
              <a:buAutoNum type="alphaUcPeriod"/>
            </a:pPr>
            <a:r>
              <a:rPr lang="en-US" dirty="0" smtClean="0"/>
              <a:t>Purpose</a:t>
            </a:r>
          </a:p>
          <a:p>
            <a:pPr lvl="1"/>
            <a:r>
              <a:rPr lang="en-US" dirty="0" smtClean="0"/>
              <a:t>The procedure should be implemented immediately. There should be no hesitation since the window of survivability for the lost firefighter is very narrow.</a:t>
            </a:r>
          </a:p>
          <a:p>
            <a:pPr marL="550926" indent="-514350">
              <a:buFont typeface="+mj-lt"/>
              <a:buAutoNum type="alphaUcPeriod"/>
            </a:pPr>
            <a:endParaRPr lang="en-US" dirty="0" smtClean="0"/>
          </a:p>
          <a:p>
            <a:pPr marL="550926" indent="-514350">
              <a:buFont typeface="+mj-lt"/>
              <a:buAutoNum type="alphaUcPeriod"/>
            </a:pPr>
            <a:r>
              <a:rPr lang="en-US" dirty="0" smtClean="0"/>
              <a:t>Procedure:</a:t>
            </a:r>
          </a:p>
          <a:p>
            <a:pPr marL="1019556" lvl="1" indent="-571500">
              <a:buFont typeface="+mj-lt"/>
              <a:buAutoNum type="romanUcPeriod"/>
            </a:pPr>
            <a:r>
              <a:rPr lang="en-US" sz="3100" dirty="0" smtClean="0"/>
              <a:t>Immediately initiate a call for PAR’s.</a:t>
            </a:r>
          </a:p>
          <a:p>
            <a:pPr marL="1019556" lvl="1" indent="-571500">
              <a:buFont typeface="+mj-lt"/>
              <a:buAutoNum type="romanUcPeriod"/>
            </a:pPr>
            <a:r>
              <a:rPr lang="en-US" sz="3100" dirty="0" smtClean="0"/>
              <a:t>Always assume firefighter is lost.</a:t>
            </a:r>
          </a:p>
          <a:p>
            <a:pPr marL="1019556" lvl="1" indent="-571500">
              <a:buFont typeface="+mj-lt"/>
              <a:buAutoNum type="romanUcPeriod"/>
            </a:pPr>
            <a:r>
              <a:rPr lang="en-US" sz="3100" dirty="0" smtClean="0"/>
              <a:t>Immediately send IRIC or RIC to last known location of missing or trapped firefighter.</a:t>
            </a:r>
          </a:p>
          <a:p>
            <a:pPr marL="1019556" lvl="1" indent="-571500">
              <a:buFont typeface="+mj-lt"/>
              <a:buAutoNum type="romanUcPeriod"/>
            </a:pPr>
            <a:r>
              <a:rPr lang="en-US" sz="3100" dirty="0" smtClean="0"/>
              <a:t>Immediately call for additional resources as needed.</a:t>
            </a:r>
          </a:p>
          <a:p>
            <a:pPr marL="1019556" lvl="1" indent="-571500">
              <a:buFont typeface="+mj-lt"/>
              <a:buAutoNum type="romanUcPeriod"/>
            </a:pPr>
            <a:r>
              <a:rPr lang="en-US" sz="3100" dirty="0" smtClean="0"/>
              <a:t>The location and rescue of the missing firefighter must become the top priority of the incident.</a:t>
            </a:r>
            <a:endParaRPr lang="en-US" sz="31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2634343"/>
            <a:ext cx="1989862" cy="1480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037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randombar(horizontal)">
                                      <p:cBhvr>
                                        <p:cTn id="20" dur="500"/>
                                        <p:tgtEl>
                                          <p:spTgt spid="307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6. Initial Rapid Intervention Crew - IRIC </a:t>
            </a:r>
            <a:endParaRPr lang="en-US" sz="3200" dirty="0"/>
          </a:p>
        </p:txBody>
      </p:sp>
      <p:sp>
        <p:nvSpPr>
          <p:cNvPr id="3" name="Content Placeholder 2"/>
          <p:cNvSpPr>
            <a:spLocks noGrp="1"/>
          </p:cNvSpPr>
          <p:nvPr>
            <p:ph idx="1"/>
          </p:nvPr>
        </p:nvSpPr>
        <p:spPr>
          <a:xfrm>
            <a:off x="457200" y="1371600"/>
            <a:ext cx="7924800" cy="5105400"/>
          </a:xfrm>
        </p:spPr>
        <p:txBody>
          <a:bodyPr>
            <a:normAutofit fontScale="77500" lnSpcReduction="20000"/>
          </a:bodyPr>
          <a:lstStyle/>
          <a:p>
            <a:pPr marL="550926" indent="-514350">
              <a:buFont typeface="+mj-lt"/>
              <a:buAutoNum type="alphaUcPeriod"/>
            </a:pPr>
            <a:r>
              <a:rPr lang="en-US" dirty="0" smtClean="0"/>
              <a:t>Purpose – Whenever interior operations are initiated in an IDLH atmosphere to meet the requirements of 29 CFR 1910.134.</a:t>
            </a:r>
          </a:p>
          <a:p>
            <a:pPr marL="550926" indent="-514350">
              <a:buFont typeface="+mj-lt"/>
              <a:buAutoNum type="alphaUcPeriod"/>
            </a:pPr>
            <a:r>
              <a:rPr lang="en-US" dirty="0" smtClean="0"/>
              <a:t>Procedure - </a:t>
            </a:r>
            <a:r>
              <a:rPr lang="en-US" sz="2000" dirty="0" smtClean="0"/>
              <a:t>The Initial Rapid Intervention Crew shall:</a:t>
            </a:r>
            <a:endParaRPr lang="en-US" dirty="0" smtClean="0"/>
          </a:p>
          <a:p>
            <a:pPr marL="1019556" lvl="1" indent="-571500">
              <a:buFont typeface="+mj-lt"/>
              <a:buAutoNum type="romanUcPeriod"/>
            </a:pPr>
            <a:r>
              <a:rPr lang="en-US" dirty="0" smtClean="0"/>
              <a:t>Consist of two trained firefighters in full PPE and SCBA.</a:t>
            </a:r>
          </a:p>
          <a:p>
            <a:pPr marL="1019556" lvl="1" indent="-571500">
              <a:buFont typeface="+mj-lt"/>
              <a:buAutoNum type="romanUcPeriod"/>
            </a:pPr>
            <a:r>
              <a:rPr lang="en-US" dirty="0" smtClean="0"/>
              <a:t>Have one IRIC member monitor the interior conditions.</a:t>
            </a:r>
          </a:p>
          <a:p>
            <a:pPr marL="1019556" lvl="1" indent="-571500">
              <a:buFont typeface="+mj-lt"/>
              <a:buAutoNum type="romanUcPeriod"/>
            </a:pPr>
            <a:r>
              <a:rPr lang="en-US" dirty="0" smtClean="0"/>
              <a:t>The other IRIC member may perform other tasks.</a:t>
            </a:r>
          </a:p>
          <a:p>
            <a:pPr marL="1019556" lvl="1" indent="-571500">
              <a:buFont typeface="+mj-lt"/>
              <a:buAutoNum type="romanUcPeriod"/>
            </a:pPr>
            <a:r>
              <a:rPr lang="en-US" dirty="0" smtClean="0"/>
              <a:t>Be immediately available at the incident.</a:t>
            </a:r>
          </a:p>
          <a:p>
            <a:pPr marL="1019556" lvl="1" indent="-571500">
              <a:buFont typeface="+mj-lt"/>
              <a:buAutoNum type="romanUcPeriod"/>
            </a:pPr>
            <a:r>
              <a:rPr lang="en-US" dirty="0" smtClean="0"/>
              <a:t>Be equipped with a RIC Bag.</a:t>
            </a:r>
          </a:p>
          <a:p>
            <a:pPr marL="1019556" lvl="1" indent="-571500">
              <a:buFont typeface="+mj-lt"/>
              <a:buAutoNum type="romanUcPeriod"/>
            </a:pPr>
            <a:r>
              <a:rPr lang="en-US" dirty="0" smtClean="0"/>
              <a:t>Consider additional search equipment.</a:t>
            </a:r>
          </a:p>
          <a:p>
            <a:pPr marL="1019556" lvl="1" indent="-571500">
              <a:buFont typeface="+mj-lt"/>
              <a:buAutoNum type="romanUcPeriod"/>
            </a:pPr>
            <a:r>
              <a:rPr lang="en-US" dirty="0" smtClean="0"/>
              <a:t>Have one extra complete SCBA.</a:t>
            </a:r>
          </a:p>
          <a:p>
            <a:pPr marL="1019556" lvl="1" indent="-571500">
              <a:buFont typeface="+mj-lt"/>
              <a:buAutoNum type="romanUcPeriod"/>
            </a:pPr>
            <a:r>
              <a:rPr lang="en-US" dirty="0" smtClean="0"/>
              <a:t>Have back-up rescue hose line immediately available.</a:t>
            </a:r>
          </a:p>
          <a:p>
            <a:pPr marL="1019556" lvl="1" indent="-571500">
              <a:buFont typeface="+mj-lt"/>
              <a:buAutoNum type="romanUcPeriod"/>
            </a:pPr>
            <a:r>
              <a:rPr lang="en-US" dirty="0" smtClean="0"/>
              <a:t>Be assigned by the Incident Commander.</a:t>
            </a:r>
          </a:p>
          <a:p>
            <a:pPr marL="1019556" lvl="1" indent="-571500">
              <a:buFont typeface="+mj-lt"/>
              <a:buAutoNum type="romanUcPeriod"/>
            </a:pPr>
            <a:r>
              <a:rPr lang="en-US" dirty="0" smtClean="0"/>
              <a:t>Be under the immediate control of the IC or other designee.</a:t>
            </a:r>
          </a:p>
          <a:p>
            <a:pPr marL="1019556" lvl="1" indent="-571500">
              <a:buFont typeface="+mj-lt"/>
              <a:buAutoNum type="romanUcPeriod"/>
            </a:pPr>
            <a:r>
              <a:rPr lang="en-US" dirty="0" smtClean="0"/>
              <a:t>Stage at “point of entry” unless otherwise assigned. </a:t>
            </a:r>
            <a:endParaRPr lang="en-US" dirty="0"/>
          </a:p>
        </p:txBody>
      </p:sp>
    </p:spTree>
    <p:extLst>
      <p:ext uri="{BB962C8B-B14F-4D97-AF65-F5344CB8AC3E}">
        <p14:creationId xmlns:p14="http://schemas.microsoft.com/office/powerpoint/2010/main" val="246864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fade">
                                      <p:cBhvr>
                                        <p:cTn id="62" dur="500"/>
                                        <p:tgtEl>
                                          <p:spTgt spid="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fade">
                                      <p:cBhvr>
                                        <p:cTn id="67" dur="500"/>
                                        <p:tgtEl>
                                          <p:spTgt spid="3">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2" end="12"/>
                                            </p:txEl>
                                          </p:spTgt>
                                        </p:tgtEl>
                                        <p:attrNameLst>
                                          <p:attrName>style.visibility</p:attrName>
                                        </p:attrNameLst>
                                      </p:cBhvr>
                                      <p:to>
                                        <p:strVal val="visible"/>
                                      </p:to>
                                    </p:set>
                                    <p:animEffect transition="in" filter="fade">
                                      <p:cBhvr>
                                        <p:cTn id="7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6. Initial Rapid Intervention Crew - IRIC</a:t>
            </a:r>
            <a:endParaRPr lang="en-US" sz="3600" dirty="0"/>
          </a:p>
        </p:txBody>
      </p:sp>
      <p:sp>
        <p:nvSpPr>
          <p:cNvPr id="3" name="Content Placeholder 2"/>
          <p:cNvSpPr>
            <a:spLocks noGrp="1"/>
          </p:cNvSpPr>
          <p:nvPr>
            <p:ph idx="1"/>
          </p:nvPr>
        </p:nvSpPr>
        <p:spPr>
          <a:xfrm>
            <a:off x="457200" y="1600200"/>
            <a:ext cx="8001000" cy="4953000"/>
          </a:xfrm>
        </p:spPr>
        <p:txBody>
          <a:bodyPr>
            <a:normAutofit fontScale="70000" lnSpcReduction="20000"/>
          </a:bodyPr>
          <a:lstStyle/>
          <a:p>
            <a:pPr marL="550926" indent="-514350">
              <a:buFont typeface="+mj-lt"/>
              <a:buAutoNum type="alphaUcPeriod" startAt="3"/>
            </a:pPr>
            <a:r>
              <a:rPr lang="en-US" dirty="0" smtClean="0"/>
              <a:t>Deployment:</a:t>
            </a:r>
          </a:p>
          <a:p>
            <a:pPr marL="1019556" lvl="1" indent="-571500">
              <a:buFont typeface="+mj-lt"/>
              <a:buAutoNum type="romanUcPeriod"/>
            </a:pPr>
            <a:r>
              <a:rPr lang="en-US" sz="2900" dirty="0" smtClean="0"/>
              <a:t>IC or OPS deploys IRIC after receiving “Mayday” call.</a:t>
            </a:r>
          </a:p>
          <a:p>
            <a:pPr marL="1019556" lvl="1" indent="-571500">
              <a:buFont typeface="+mj-lt"/>
              <a:buAutoNum type="romanUcPeriod"/>
            </a:pPr>
            <a:r>
              <a:rPr lang="en-US" sz="2900" dirty="0" smtClean="0"/>
              <a:t>IRIC proceeds to “point of entry” and establishes a positive physical connection to the entry point.</a:t>
            </a:r>
          </a:p>
          <a:p>
            <a:pPr marL="1019556" lvl="1" indent="-571500">
              <a:buFont typeface="+mj-lt"/>
              <a:buAutoNum type="romanUcPeriod"/>
            </a:pPr>
            <a:r>
              <a:rPr lang="en-US" sz="2900" dirty="0" smtClean="0"/>
              <a:t>IRIC makes entry and initiates search.</a:t>
            </a:r>
          </a:p>
          <a:p>
            <a:pPr marL="1019556" lvl="1" indent="-571500">
              <a:buFont typeface="+mj-lt"/>
              <a:buAutoNum type="romanUcPeriod"/>
            </a:pPr>
            <a:r>
              <a:rPr lang="en-US" sz="2900" dirty="0" smtClean="0"/>
              <a:t>Maintain positive contact with “point of entry.”</a:t>
            </a:r>
          </a:p>
          <a:p>
            <a:pPr marL="1019556" lvl="1" indent="-571500">
              <a:buFont typeface="+mj-lt"/>
              <a:buAutoNum type="romanUcPeriod"/>
            </a:pPr>
            <a:r>
              <a:rPr lang="en-US" sz="2900" dirty="0" smtClean="0"/>
              <a:t>IC announces on all frequencies that IRIC has been deployed.</a:t>
            </a:r>
          </a:p>
          <a:p>
            <a:pPr marL="1019556" lvl="1" indent="-571500">
              <a:buFont typeface="+mj-lt"/>
              <a:buAutoNum type="romanUcPeriod"/>
            </a:pPr>
            <a:r>
              <a:rPr lang="en-US" sz="2900" dirty="0" smtClean="0"/>
              <a:t>Consider switching non-IRIC radio traffic to VFire26.</a:t>
            </a:r>
          </a:p>
          <a:p>
            <a:pPr marL="1019556" lvl="1" indent="-571500">
              <a:buFont typeface="+mj-lt"/>
              <a:buAutoNum type="romanUcPeriod"/>
            </a:pPr>
            <a:r>
              <a:rPr lang="en-US" sz="2900" dirty="0" smtClean="0"/>
              <a:t>Consider appointing an IRIC Director or  Rescue Group Supervisor.</a:t>
            </a:r>
          </a:p>
          <a:p>
            <a:pPr marL="1019556" lvl="1" indent="-571500">
              <a:buFont typeface="+mj-lt"/>
              <a:buAutoNum type="romanUcPeriod"/>
            </a:pPr>
            <a:r>
              <a:rPr lang="en-US" sz="2900" dirty="0" smtClean="0"/>
              <a:t>When multiple IRIC’s are being used, consider identifying crews as IRIC and unit number (IRIC 8411) or maintain identifiers as IRIC 1, IRIC 2, etc.</a:t>
            </a:r>
          </a:p>
          <a:p>
            <a:pPr marL="1019556" lvl="1" indent="-571500">
              <a:buFont typeface="+mj-lt"/>
              <a:buAutoNum type="romanUcPeriod"/>
            </a:pPr>
            <a:r>
              <a:rPr lang="en-US" sz="2900" dirty="0" smtClean="0"/>
              <a:t>Consider reassigning resources to support IRIC effort.</a:t>
            </a:r>
          </a:p>
          <a:p>
            <a:pPr marL="1019556" lvl="1" indent="-571500">
              <a:buFont typeface="+mj-lt"/>
              <a:buAutoNum type="romanUcPeriod"/>
            </a:pPr>
            <a:r>
              <a:rPr lang="en-US" sz="2900" dirty="0" smtClean="0"/>
              <a:t>IC should consider the need for additional resources, including EMS, to support the shift in suppression strategy.  </a:t>
            </a:r>
            <a:endParaRPr lang="en-US" sz="2900" dirty="0"/>
          </a:p>
        </p:txBody>
      </p:sp>
    </p:spTree>
    <p:extLst>
      <p:ext uri="{BB962C8B-B14F-4D97-AF65-F5344CB8AC3E}">
        <p14:creationId xmlns:p14="http://schemas.microsoft.com/office/powerpoint/2010/main" val="277624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fade">
                                      <p:cBhvr>
                                        <p:cTn id="6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7. Rapid Intervention Crew - RIC</a:t>
            </a:r>
            <a:endParaRPr lang="en-US" sz="3600" dirty="0"/>
          </a:p>
        </p:txBody>
      </p:sp>
      <p:sp>
        <p:nvSpPr>
          <p:cNvPr id="3" name="Content Placeholder 2"/>
          <p:cNvSpPr>
            <a:spLocks noGrp="1"/>
          </p:cNvSpPr>
          <p:nvPr>
            <p:ph idx="1"/>
          </p:nvPr>
        </p:nvSpPr>
        <p:spPr>
          <a:xfrm>
            <a:off x="457200" y="1371600"/>
            <a:ext cx="8305800" cy="5257800"/>
          </a:xfrm>
        </p:spPr>
        <p:txBody>
          <a:bodyPr>
            <a:normAutofit fontScale="70000" lnSpcReduction="20000"/>
          </a:bodyPr>
          <a:lstStyle/>
          <a:p>
            <a:pPr marL="550926" indent="-514350">
              <a:buFont typeface="+mj-lt"/>
              <a:buAutoNum type="alphaUcPeriod"/>
            </a:pPr>
            <a:r>
              <a:rPr lang="en-US" dirty="0" smtClean="0"/>
              <a:t>Purpose – Whenever IC deems it appropriate due to the complexity of the incident. The RIC is intended to replace IRIC with additional dedicated personnel  due to larger buildings or complex incidents.  </a:t>
            </a:r>
            <a:r>
              <a:rPr lang="en-US" dirty="0" err="1" smtClean="0"/>
              <a:t>Asssignment</a:t>
            </a:r>
            <a:r>
              <a:rPr lang="en-US" dirty="0" smtClean="0"/>
              <a:t>  meets requirements of 29 CFR 1910.34.  (“two in / two out”)</a:t>
            </a:r>
          </a:p>
          <a:p>
            <a:pPr marL="550926" indent="-514350">
              <a:buFont typeface="+mj-lt"/>
              <a:buAutoNum type="alphaUcPeriod"/>
            </a:pPr>
            <a:r>
              <a:rPr lang="en-US" dirty="0" smtClean="0"/>
              <a:t>Procedure</a:t>
            </a:r>
          </a:p>
          <a:p>
            <a:pPr marL="1019556" lvl="1" indent="-571500">
              <a:buFont typeface="+mj-lt"/>
              <a:buAutoNum type="romanUcPeriod"/>
            </a:pPr>
            <a:r>
              <a:rPr lang="en-US" dirty="0" smtClean="0"/>
              <a:t>The RIC shall:</a:t>
            </a:r>
          </a:p>
          <a:p>
            <a:pPr marL="1207008" lvl="2" indent="-457200">
              <a:buFont typeface="+mj-lt"/>
              <a:buAutoNum type="alphaLcParenR"/>
            </a:pPr>
            <a:r>
              <a:rPr lang="en-US" dirty="0" smtClean="0"/>
              <a:t>Consist of four trained firefighters in full PPE and SCBA.</a:t>
            </a:r>
          </a:p>
          <a:p>
            <a:pPr marL="1207008" lvl="2" indent="-457200">
              <a:buFont typeface="+mj-lt"/>
              <a:buAutoNum type="alphaLcParenR"/>
            </a:pPr>
            <a:r>
              <a:rPr lang="en-US" dirty="0" smtClean="0"/>
              <a:t>Have at least two members monitor interior conditions.</a:t>
            </a:r>
          </a:p>
          <a:p>
            <a:pPr marL="1207008" lvl="2" indent="-457200">
              <a:buFont typeface="+mj-lt"/>
              <a:buAutoNum type="alphaLcParenR"/>
            </a:pPr>
            <a:r>
              <a:rPr lang="en-US" dirty="0" smtClean="0"/>
              <a:t>Other RIC members may perform other tasks directly related to RIC.</a:t>
            </a:r>
          </a:p>
          <a:p>
            <a:pPr marL="1207008" lvl="2" indent="-457200">
              <a:buFont typeface="+mj-lt"/>
              <a:buAutoNum type="alphaLcParenR"/>
            </a:pPr>
            <a:r>
              <a:rPr lang="en-US" dirty="0" smtClean="0"/>
              <a:t>Be immediately available for deployment with constant radio contact.</a:t>
            </a:r>
          </a:p>
          <a:p>
            <a:pPr marL="1207008" lvl="2" indent="-457200">
              <a:buFont typeface="+mj-lt"/>
              <a:buAutoNum type="alphaLcParenR"/>
            </a:pPr>
            <a:r>
              <a:rPr lang="en-US" dirty="0" smtClean="0"/>
              <a:t>Be equipped with at least one (1) RIC Bag.</a:t>
            </a:r>
          </a:p>
          <a:p>
            <a:pPr marL="1207008" lvl="2" indent="-457200">
              <a:buFont typeface="+mj-lt"/>
              <a:buAutoNum type="alphaLcParenR"/>
            </a:pPr>
            <a:r>
              <a:rPr lang="en-US" dirty="0" smtClean="0"/>
              <a:t>Consider additional equipment.</a:t>
            </a:r>
          </a:p>
          <a:p>
            <a:pPr marL="1207008" lvl="2" indent="-457200">
              <a:buFont typeface="+mj-lt"/>
              <a:buAutoNum type="alphaLcParenR"/>
            </a:pPr>
            <a:r>
              <a:rPr lang="en-US" dirty="0" smtClean="0"/>
              <a:t>Have at least one extra SCBA or specialized RIC SCBA.</a:t>
            </a:r>
          </a:p>
          <a:p>
            <a:pPr marL="1207008" lvl="2" indent="-457200">
              <a:buFont typeface="+mj-lt"/>
              <a:buAutoNum type="alphaLcParenR"/>
            </a:pPr>
            <a:r>
              <a:rPr lang="en-US" dirty="0" smtClean="0"/>
              <a:t>Have a back-up or rescue hose line immediately available.</a:t>
            </a:r>
          </a:p>
          <a:p>
            <a:pPr marL="1207008" lvl="2" indent="-457200">
              <a:buFont typeface="+mj-lt"/>
              <a:buAutoNum type="alphaLcParenR"/>
            </a:pPr>
            <a:r>
              <a:rPr lang="en-US" dirty="0" smtClean="0"/>
              <a:t>Be assigned by the Incident Commander.</a:t>
            </a:r>
          </a:p>
          <a:p>
            <a:pPr marL="1207008" lvl="2" indent="-457200">
              <a:buFont typeface="+mj-lt"/>
              <a:buAutoNum type="alphaLcParenR"/>
            </a:pPr>
            <a:r>
              <a:rPr lang="en-US" dirty="0" smtClean="0"/>
              <a:t>Be under immediate control of the IC, OPS, RIC Branch Director, or Rescue Group Supervisor.</a:t>
            </a:r>
          </a:p>
          <a:p>
            <a:pPr marL="1207008" lvl="2" indent="-457200">
              <a:buFont typeface="+mj-lt"/>
              <a:buAutoNum type="alphaLcParenR"/>
            </a:pPr>
            <a:r>
              <a:rPr lang="en-US" dirty="0" smtClean="0"/>
              <a:t>Stage at “point of entry” unless otherwise assigned.</a:t>
            </a:r>
            <a:endParaRPr lang="en-US" dirty="0"/>
          </a:p>
        </p:txBody>
      </p:sp>
    </p:spTree>
    <p:extLst>
      <p:ext uri="{BB962C8B-B14F-4D97-AF65-F5344CB8AC3E}">
        <p14:creationId xmlns:p14="http://schemas.microsoft.com/office/powerpoint/2010/main" val="113629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fade">
                                      <p:cBhvr>
                                        <p:cTn id="62" dur="500"/>
                                        <p:tgtEl>
                                          <p:spTgt spid="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fade">
                                      <p:cBhvr>
                                        <p:cTn id="67" dur="500"/>
                                        <p:tgtEl>
                                          <p:spTgt spid="3">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2" end="12"/>
                                            </p:txEl>
                                          </p:spTgt>
                                        </p:tgtEl>
                                        <p:attrNameLst>
                                          <p:attrName>style.visibility</p:attrName>
                                        </p:attrNameLst>
                                      </p:cBhvr>
                                      <p:to>
                                        <p:strVal val="visible"/>
                                      </p:to>
                                    </p:set>
                                    <p:animEffect transition="in" filter="fade">
                                      <p:cBhvr>
                                        <p:cTn id="72" dur="500"/>
                                        <p:tgtEl>
                                          <p:spTgt spid="3">
                                            <p:txEl>
                                              <p:pRg st="12" end="1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
                                            <p:txEl>
                                              <p:pRg st="13" end="13"/>
                                            </p:txEl>
                                          </p:spTgt>
                                        </p:tgtEl>
                                        <p:attrNameLst>
                                          <p:attrName>style.visibility</p:attrName>
                                        </p:attrNameLst>
                                      </p:cBhvr>
                                      <p:to>
                                        <p:strVal val="visible"/>
                                      </p:to>
                                    </p:set>
                                    <p:animEffect transition="in" filter="fade">
                                      <p:cBhvr>
                                        <p:cTn id="7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7. Rapid Intervention Crew - RIC</a:t>
            </a:r>
            <a:endParaRPr lang="en-US" sz="4000" dirty="0"/>
          </a:p>
        </p:txBody>
      </p:sp>
      <p:sp>
        <p:nvSpPr>
          <p:cNvPr id="3" name="Content Placeholder 2"/>
          <p:cNvSpPr>
            <a:spLocks noGrp="1"/>
          </p:cNvSpPr>
          <p:nvPr>
            <p:ph idx="1"/>
          </p:nvPr>
        </p:nvSpPr>
        <p:spPr>
          <a:xfrm>
            <a:off x="457200" y="1600200"/>
            <a:ext cx="8001000" cy="4800600"/>
          </a:xfrm>
        </p:spPr>
        <p:txBody>
          <a:bodyPr>
            <a:normAutofit fontScale="77500" lnSpcReduction="20000"/>
          </a:bodyPr>
          <a:lstStyle/>
          <a:p>
            <a:pPr marL="550926" indent="-514350">
              <a:buFont typeface="+mj-lt"/>
              <a:buAutoNum type="alphaUcPeriod" startAt="3"/>
            </a:pPr>
            <a:r>
              <a:rPr lang="en-US" dirty="0" smtClean="0"/>
              <a:t>Deployment Procedure:</a:t>
            </a:r>
          </a:p>
          <a:p>
            <a:pPr>
              <a:buFont typeface="Wingdings" pitchFamily="2" charset="2"/>
              <a:buChar char="v"/>
            </a:pPr>
            <a:r>
              <a:rPr lang="en-US" dirty="0" smtClean="0"/>
              <a:t>Upon receipt of a “Mayday” or firefighter down button activation, the IC or OPS shall deploy the RIC to the last know location of the distressed firefighter or crew.</a:t>
            </a:r>
          </a:p>
          <a:p>
            <a:pPr marL="1019556" lvl="1" indent="-571500">
              <a:buFont typeface="+mj-lt"/>
              <a:buAutoNum type="romanUcPeriod"/>
            </a:pPr>
            <a:r>
              <a:rPr lang="en-US" dirty="0" smtClean="0"/>
              <a:t>Proceed to “point of entry” and establish a positive physical connection to point of entry. (hose line, rescue rope)</a:t>
            </a:r>
          </a:p>
          <a:p>
            <a:pPr marL="1019556" lvl="1" indent="-571500">
              <a:buFont typeface="+mj-lt"/>
              <a:buAutoNum type="romanUcPeriod"/>
            </a:pPr>
            <a:r>
              <a:rPr lang="en-US" dirty="0" smtClean="0"/>
              <a:t>Make entry and initiate search and rescue.</a:t>
            </a:r>
          </a:p>
          <a:p>
            <a:pPr marL="1019556" lvl="1" indent="-571500">
              <a:buFont typeface="+mj-lt"/>
              <a:buAutoNum type="romanUcPeriod"/>
            </a:pPr>
            <a:r>
              <a:rPr lang="en-US" dirty="0" smtClean="0"/>
              <a:t>Maintain positive physical contact with “point of entry.”</a:t>
            </a:r>
          </a:p>
          <a:p>
            <a:pPr marL="1019556" lvl="1" indent="-571500">
              <a:buFont typeface="+mj-lt"/>
              <a:buAutoNum type="romanUcPeriod"/>
            </a:pPr>
            <a:r>
              <a:rPr lang="en-US" dirty="0" smtClean="0"/>
              <a:t>RIC Leader shall be in command of search and rescue operation.</a:t>
            </a:r>
          </a:p>
          <a:p>
            <a:pPr marL="1019556" lvl="1" indent="-571500">
              <a:buFont typeface="+mj-lt"/>
              <a:buAutoNum type="romanUcPeriod"/>
            </a:pPr>
            <a:r>
              <a:rPr lang="en-US" dirty="0" smtClean="0"/>
              <a:t>IC announces to entire </a:t>
            </a:r>
            <a:r>
              <a:rPr lang="en-US" dirty="0" err="1" smtClean="0"/>
              <a:t>fireground</a:t>
            </a:r>
            <a:r>
              <a:rPr lang="en-US" dirty="0" smtClean="0"/>
              <a:t> that RIC has been deployed and identifies RIC tactical frequencies.</a:t>
            </a:r>
          </a:p>
          <a:p>
            <a:pPr marL="1019556" lvl="1" indent="-571500">
              <a:buFont typeface="+mj-lt"/>
              <a:buAutoNum type="romanUcPeriod"/>
            </a:pPr>
            <a:r>
              <a:rPr lang="en-US" dirty="0" smtClean="0"/>
              <a:t>IC should consider switching all non RIC radio traffic to Vfire26.</a:t>
            </a:r>
          </a:p>
          <a:p>
            <a:pPr marL="1019556" lvl="1" indent="-571500">
              <a:buFont typeface="+mj-lt"/>
              <a:buAutoNum type="romanUcPeriod"/>
            </a:pPr>
            <a:r>
              <a:rPr lang="en-US" dirty="0" smtClean="0"/>
              <a:t>IC should consider appointing RIC Branch Director or RIC Rescue Group Supervisor to manage the RIC operations.</a:t>
            </a:r>
            <a:endParaRPr lang="en-US" dirty="0"/>
          </a:p>
        </p:txBody>
      </p:sp>
    </p:spTree>
    <p:extLst>
      <p:ext uri="{BB962C8B-B14F-4D97-AF65-F5344CB8AC3E}">
        <p14:creationId xmlns:p14="http://schemas.microsoft.com/office/powerpoint/2010/main" val="49914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7. Rapid Intervention Crew - RIC</a:t>
            </a:r>
            <a:endParaRPr lang="en-US" sz="4000" dirty="0"/>
          </a:p>
        </p:txBody>
      </p:sp>
      <p:sp>
        <p:nvSpPr>
          <p:cNvPr id="3" name="Content Placeholder 2"/>
          <p:cNvSpPr>
            <a:spLocks noGrp="1"/>
          </p:cNvSpPr>
          <p:nvPr>
            <p:ph idx="1"/>
          </p:nvPr>
        </p:nvSpPr>
        <p:spPr>
          <a:xfrm>
            <a:off x="457200" y="1600200"/>
            <a:ext cx="7924800" cy="4800600"/>
          </a:xfrm>
        </p:spPr>
        <p:txBody>
          <a:bodyPr>
            <a:normAutofit fontScale="85000" lnSpcReduction="20000"/>
          </a:bodyPr>
          <a:lstStyle/>
          <a:p>
            <a:pPr marL="608076" indent="-571500">
              <a:buFont typeface="+mj-lt"/>
              <a:buAutoNum type="romanUcPeriod" startAt="8"/>
            </a:pPr>
            <a:r>
              <a:rPr lang="en-US" dirty="0" smtClean="0"/>
              <a:t>Consider using RIC term and unit identifier (RIC 5411) when multiple RIC’s are deployed, or maintain a system of RIC 1, RIC 2, RIC 3, etc.</a:t>
            </a:r>
          </a:p>
          <a:p>
            <a:pPr marL="608076" indent="-571500">
              <a:buFont typeface="+mj-lt"/>
              <a:buAutoNum type="romanUcPeriod" startAt="9"/>
            </a:pPr>
            <a:r>
              <a:rPr lang="en-US" dirty="0" smtClean="0"/>
              <a:t>IC should consider re-assigning resources to support the RIC operation.</a:t>
            </a:r>
          </a:p>
          <a:p>
            <a:pPr marL="608076" indent="-571500">
              <a:buFont typeface="+mj-lt"/>
              <a:buAutoNum type="romanUcPeriod" startAt="10"/>
            </a:pPr>
            <a:r>
              <a:rPr lang="en-US" dirty="0" smtClean="0"/>
              <a:t>IC should consider the overall need for additional resources, at least one strike team and EMS, to support the RIC operation and the shift in suppression strategy.</a:t>
            </a:r>
          </a:p>
          <a:p>
            <a:pPr marL="608076" indent="-571500">
              <a:buFont typeface="+mj-lt"/>
              <a:buAutoNum type="romanUcPeriod" startAt="11"/>
            </a:pPr>
            <a:r>
              <a:rPr lang="en-US" dirty="0" smtClean="0"/>
              <a:t>Appendix C – RIC Group Supervisor – RIC Worksheet</a:t>
            </a:r>
          </a:p>
          <a:p>
            <a:pPr marL="608076" indent="-571500">
              <a:buFont typeface="+mj-lt"/>
              <a:buAutoNum type="romanUcPeriod" startAt="12"/>
            </a:pPr>
            <a:r>
              <a:rPr lang="en-US" dirty="0" smtClean="0"/>
              <a:t>Appendix E – IC / Operations RIC Worksheet</a:t>
            </a:r>
          </a:p>
          <a:p>
            <a:pPr marL="608076" indent="-571500">
              <a:buFont typeface="+mj-lt"/>
              <a:buAutoNum type="romanUcPeriod" startAt="13"/>
            </a:pPr>
            <a:r>
              <a:rPr lang="en-US" dirty="0" smtClean="0"/>
              <a:t>Appendix F – RIC Branch Director Worksheet</a:t>
            </a:r>
            <a:endParaRPr lang="en-US" dirty="0"/>
          </a:p>
        </p:txBody>
      </p:sp>
    </p:spTree>
    <p:extLst>
      <p:ext uri="{BB962C8B-B14F-4D97-AF65-F5344CB8AC3E}">
        <p14:creationId xmlns:p14="http://schemas.microsoft.com/office/powerpoint/2010/main" val="149076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8. Emergency Fire Fighter Procedure</a:t>
            </a:r>
            <a:endParaRPr lang="en-US" sz="3200" dirty="0"/>
          </a:p>
        </p:txBody>
      </p:sp>
      <p:sp>
        <p:nvSpPr>
          <p:cNvPr id="3" name="Content Placeholder 2"/>
          <p:cNvSpPr>
            <a:spLocks noGrp="1"/>
          </p:cNvSpPr>
          <p:nvPr>
            <p:ph idx="1"/>
          </p:nvPr>
        </p:nvSpPr>
        <p:spPr>
          <a:xfrm>
            <a:off x="457200" y="1600200"/>
            <a:ext cx="7467600" cy="4648200"/>
          </a:xfrm>
        </p:spPr>
        <p:txBody>
          <a:bodyPr>
            <a:normAutofit/>
          </a:bodyPr>
          <a:lstStyle/>
          <a:p>
            <a:pPr marL="550926" indent="-514350">
              <a:buFont typeface="+mj-lt"/>
              <a:buAutoNum type="alphaUcPeriod"/>
            </a:pPr>
            <a:r>
              <a:rPr lang="en-US" dirty="0" smtClean="0"/>
              <a:t>Firefighter:</a:t>
            </a:r>
          </a:p>
          <a:p>
            <a:pPr marL="1019556" lvl="1" indent="-571500">
              <a:buFont typeface="+mj-lt"/>
              <a:buAutoNum type="romanUcPeriod"/>
            </a:pPr>
            <a:r>
              <a:rPr lang="en-US" sz="2800" dirty="0" smtClean="0"/>
              <a:t>If lost, trapped, or disoriented, use the term “Mayday, Mayday, Mayday” and / or activate the Emergency Firefighter Down Button.</a:t>
            </a:r>
          </a:p>
          <a:p>
            <a:pPr lvl="3">
              <a:buFont typeface="Wingdings" pitchFamily="2" charset="2"/>
              <a:buChar char="ü"/>
            </a:pPr>
            <a:r>
              <a:rPr lang="en-US" dirty="0" smtClean="0"/>
              <a:t>Do not delay the radio report</a:t>
            </a:r>
          </a:p>
          <a:p>
            <a:pPr marL="1019556" lvl="1" indent="-571500">
              <a:buFont typeface="+mj-lt"/>
              <a:buAutoNum type="romanUcPeriod"/>
            </a:pPr>
            <a:r>
              <a:rPr lang="en-US" sz="2800" dirty="0" smtClean="0"/>
              <a:t>If unable to transmit, use the Emergency Firefighter Down Button.</a:t>
            </a:r>
          </a:p>
          <a:p>
            <a:pPr marL="1019556" lvl="1" indent="-571500">
              <a:buFont typeface="+mj-lt"/>
              <a:buAutoNum type="romanUcPeriod"/>
            </a:pPr>
            <a:r>
              <a:rPr lang="en-US" sz="2800" dirty="0" smtClean="0"/>
              <a:t>After acknowledgement, provide a “N.U.C.A.N”  Report.</a:t>
            </a:r>
          </a:p>
        </p:txBody>
      </p:sp>
    </p:spTree>
    <p:extLst>
      <p:ext uri="{BB962C8B-B14F-4D97-AF65-F5344CB8AC3E}">
        <p14:creationId xmlns:p14="http://schemas.microsoft.com/office/powerpoint/2010/main" val="181638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91400" cy="914400"/>
          </a:xfrm>
        </p:spPr>
        <p:txBody>
          <a:bodyPr>
            <a:normAutofit/>
          </a:bodyPr>
          <a:lstStyle/>
          <a:p>
            <a:r>
              <a:rPr lang="en-US" sz="3200" dirty="0" smtClean="0"/>
              <a:t>2011 </a:t>
            </a:r>
            <a:r>
              <a:rPr lang="en-US" sz="3200" dirty="0" err="1" smtClean="0"/>
              <a:t>Fireground</a:t>
            </a:r>
            <a:r>
              <a:rPr lang="en-US" sz="3200" dirty="0" smtClean="0"/>
              <a:t> Safety System</a:t>
            </a:r>
            <a:endParaRPr lang="en-US" sz="3200" dirty="0"/>
          </a:p>
        </p:txBody>
      </p:sp>
      <p:sp>
        <p:nvSpPr>
          <p:cNvPr id="3" name="Content Placeholder 2"/>
          <p:cNvSpPr>
            <a:spLocks noGrp="1"/>
          </p:cNvSpPr>
          <p:nvPr>
            <p:ph idx="1"/>
          </p:nvPr>
        </p:nvSpPr>
        <p:spPr>
          <a:xfrm>
            <a:off x="457200" y="1143000"/>
            <a:ext cx="8458200" cy="5486400"/>
          </a:xfrm>
        </p:spPr>
        <p:txBody>
          <a:bodyPr>
            <a:normAutofit fontScale="77500" lnSpcReduction="20000"/>
          </a:bodyPr>
          <a:lstStyle/>
          <a:p>
            <a:r>
              <a:rPr lang="en-US" sz="2400" dirty="0" smtClean="0"/>
              <a:t>The Monterey County Fire Chiefs Association – </a:t>
            </a:r>
            <a:r>
              <a:rPr lang="en-US" sz="2400" i="1" dirty="0" err="1" smtClean="0"/>
              <a:t>Fireground</a:t>
            </a:r>
            <a:r>
              <a:rPr lang="en-US" sz="2400" i="1" dirty="0" smtClean="0"/>
              <a:t> Safety System</a:t>
            </a:r>
            <a:r>
              <a:rPr lang="en-US" sz="2400" dirty="0" smtClean="0"/>
              <a:t> - was revised and adopted as a “Final Approved Draft” on July 14, 2011.</a:t>
            </a:r>
          </a:p>
          <a:p>
            <a:r>
              <a:rPr lang="en-US" sz="2400" dirty="0" smtClean="0"/>
              <a:t>The </a:t>
            </a:r>
            <a:r>
              <a:rPr lang="en-US" sz="2400" i="1" dirty="0" err="1" smtClean="0"/>
              <a:t>Fireground</a:t>
            </a:r>
            <a:r>
              <a:rPr lang="en-US" sz="2400" i="1" dirty="0" smtClean="0"/>
              <a:t> Safety System </a:t>
            </a:r>
            <a:r>
              <a:rPr lang="en-US" sz="2400" dirty="0" smtClean="0"/>
              <a:t>is located in Section 8 of the MCFCA </a:t>
            </a:r>
            <a:r>
              <a:rPr lang="en-US" sz="2400" i="1" dirty="0" smtClean="0"/>
              <a:t>Fire Operations Manual</a:t>
            </a:r>
            <a:r>
              <a:rPr lang="en-US" sz="2400" dirty="0" smtClean="0"/>
              <a:t>.</a:t>
            </a:r>
          </a:p>
          <a:p>
            <a:r>
              <a:rPr lang="en-US" sz="2400" dirty="0" smtClean="0"/>
              <a:t>In addition to using the </a:t>
            </a:r>
            <a:r>
              <a:rPr lang="en-US" sz="2400" i="1" dirty="0" err="1" smtClean="0"/>
              <a:t>Fireground</a:t>
            </a:r>
            <a:r>
              <a:rPr lang="en-US" sz="2400" i="1" dirty="0" smtClean="0"/>
              <a:t> Safety System, </a:t>
            </a:r>
            <a:r>
              <a:rPr lang="en-US" sz="2400" dirty="0" smtClean="0"/>
              <a:t>this training should reference the following documents located in Section 8 of the </a:t>
            </a:r>
            <a:r>
              <a:rPr lang="en-US" sz="2400" i="1" dirty="0" smtClean="0"/>
              <a:t>Fire Operations Manual</a:t>
            </a:r>
            <a:r>
              <a:rPr lang="en-US" sz="2400" dirty="0" smtClean="0"/>
              <a:t>:</a:t>
            </a:r>
          </a:p>
          <a:p>
            <a:pPr lvl="1">
              <a:buFont typeface="Wingdings" pitchFamily="2" charset="2"/>
              <a:buChar char="§"/>
            </a:pPr>
            <a:r>
              <a:rPr lang="en-US" sz="2000" dirty="0" smtClean="0"/>
              <a:t>Firefighter </a:t>
            </a:r>
            <a:r>
              <a:rPr lang="en-US" sz="2000" dirty="0"/>
              <a:t>Lost / Trapped / Disoriented Command </a:t>
            </a:r>
            <a:r>
              <a:rPr lang="en-US" sz="2000" dirty="0" smtClean="0"/>
              <a:t>Policy</a:t>
            </a:r>
            <a:endParaRPr lang="en-US" sz="2000" dirty="0"/>
          </a:p>
          <a:p>
            <a:pPr lvl="1">
              <a:buFont typeface="Wingdings" pitchFamily="2" charset="2"/>
              <a:buChar char="§"/>
            </a:pPr>
            <a:r>
              <a:rPr lang="en-US" sz="2000" dirty="0" smtClean="0"/>
              <a:t>Firefighter </a:t>
            </a:r>
            <a:r>
              <a:rPr lang="en-US" sz="2000" dirty="0"/>
              <a:t>Lost / Trapped / Disoriented Policy </a:t>
            </a:r>
          </a:p>
          <a:p>
            <a:pPr lvl="1">
              <a:buFont typeface="Wingdings" pitchFamily="2" charset="2"/>
              <a:buChar char="§"/>
            </a:pPr>
            <a:r>
              <a:rPr lang="en-US" sz="2000" dirty="0" smtClean="0"/>
              <a:t>Programming </a:t>
            </a:r>
            <a:r>
              <a:rPr lang="en-US" sz="2000" dirty="0"/>
              <a:t>the “Firefighter Emergency” Button on Portable Radios Policy </a:t>
            </a:r>
          </a:p>
          <a:p>
            <a:pPr lvl="1">
              <a:buFont typeface="Wingdings" pitchFamily="2" charset="2"/>
              <a:buChar char="§"/>
            </a:pPr>
            <a:r>
              <a:rPr lang="en-US" sz="2000" dirty="0" smtClean="0"/>
              <a:t>Appendix </a:t>
            </a:r>
            <a:r>
              <a:rPr lang="en-US" sz="2000" dirty="0"/>
              <a:t>A: Hardware Templates </a:t>
            </a:r>
          </a:p>
          <a:p>
            <a:pPr lvl="1">
              <a:buFont typeface="Wingdings" pitchFamily="2" charset="2"/>
              <a:buChar char="§"/>
            </a:pPr>
            <a:r>
              <a:rPr lang="en-US" sz="2000" dirty="0" smtClean="0"/>
              <a:t>Appendix </a:t>
            </a:r>
            <a:r>
              <a:rPr lang="en-US" sz="2000" dirty="0"/>
              <a:t>B: Accountability Officer Checklist </a:t>
            </a:r>
          </a:p>
          <a:p>
            <a:pPr lvl="1">
              <a:buFont typeface="Wingdings" pitchFamily="2" charset="2"/>
              <a:buChar char="§"/>
            </a:pPr>
            <a:r>
              <a:rPr lang="en-US" sz="2000" dirty="0" smtClean="0"/>
              <a:t>Appendix </a:t>
            </a:r>
            <a:r>
              <a:rPr lang="en-US" sz="2000" dirty="0"/>
              <a:t>C: RIC Group Supervisor Worksheet </a:t>
            </a:r>
          </a:p>
          <a:p>
            <a:pPr lvl="1">
              <a:buFont typeface="Wingdings" pitchFamily="2" charset="2"/>
              <a:buChar char="§"/>
            </a:pPr>
            <a:r>
              <a:rPr lang="en-US" sz="2000" dirty="0" smtClean="0"/>
              <a:t>Appendix </a:t>
            </a:r>
            <a:r>
              <a:rPr lang="en-US" sz="2000" dirty="0"/>
              <a:t>D: Critical </a:t>
            </a:r>
            <a:r>
              <a:rPr lang="en-US" sz="2000" dirty="0" err="1"/>
              <a:t>Fireground</a:t>
            </a:r>
            <a:r>
              <a:rPr lang="en-US" sz="2000" dirty="0"/>
              <a:t> Factors </a:t>
            </a:r>
          </a:p>
          <a:p>
            <a:pPr lvl="1">
              <a:buFont typeface="Wingdings" pitchFamily="2" charset="2"/>
              <a:buChar char="§"/>
            </a:pPr>
            <a:r>
              <a:rPr lang="en-US" sz="2000" dirty="0" smtClean="0"/>
              <a:t>Appendix </a:t>
            </a:r>
            <a:r>
              <a:rPr lang="en-US" sz="2000" dirty="0"/>
              <a:t>E: IC / Operations Section Chief RIC Worksheet </a:t>
            </a:r>
          </a:p>
          <a:p>
            <a:pPr lvl="1">
              <a:buFont typeface="Wingdings" pitchFamily="2" charset="2"/>
              <a:buChar char="§"/>
            </a:pPr>
            <a:r>
              <a:rPr lang="en-US" sz="2000" dirty="0" smtClean="0"/>
              <a:t>Appendix </a:t>
            </a:r>
            <a:r>
              <a:rPr lang="en-US" sz="2000" dirty="0"/>
              <a:t>F: RIC Branch Director Worksheet </a:t>
            </a:r>
          </a:p>
          <a:p>
            <a:pPr lvl="1">
              <a:buFont typeface="Wingdings" pitchFamily="2" charset="2"/>
              <a:buChar char="§"/>
            </a:pPr>
            <a:r>
              <a:rPr lang="en-US" sz="2000" dirty="0" smtClean="0"/>
              <a:t>Appendix </a:t>
            </a:r>
            <a:r>
              <a:rPr lang="en-US" sz="2000" dirty="0"/>
              <a:t>G: RIC Group Supervisor Air Management Form </a:t>
            </a:r>
            <a:endParaRPr lang="en-US" sz="2000" dirty="0" smtClean="0"/>
          </a:p>
          <a:p>
            <a:pPr>
              <a:buFont typeface="Wingdings" pitchFamily="2" charset="2"/>
              <a:buChar char="ü"/>
            </a:pPr>
            <a:r>
              <a:rPr lang="en-US" sz="2400" dirty="0" smtClean="0"/>
              <a:t>This training program should also include examples of individual nametags, passports, helmet identification tags, status boards, and RIC Bag contents. </a:t>
            </a:r>
            <a:endParaRPr lang="en-US" sz="2400" dirty="0"/>
          </a:p>
          <a:p>
            <a:pPr>
              <a:buFont typeface="Wingdings" pitchFamily="2" charset="2"/>
              <a:buChar char="§"/>
            </a:pPr>
            <a:endParaRPr lang="en-US" sz="2400" dirty="0" smtClean="0"/>
          </a:p>
        </p:txBody>
      </p:sp>
      <p:pic>
        <p:nvPicPr>
          <p:cNvPr id="1026" name="Picture 2" descr="C:\Users\Dan Gearhart\Pictures\Passports\DSC_02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152400"/>
            <a:ext cx="1371600" cy="9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34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randombar(horizontal)">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5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500"/>
                                        <p:tgtEl>
                                          <p:spTgt spid="3">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500"/>
                                        <p:tgtEl>
                                          <p:spTgt spid="3">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fade">
                                      <p:cBhvr>
                                        <p:cTn id="60" dur="500"/>
                                        <p:tgtEl>
                                          <p:spTgt spid="3">
                                            <p:txEl>
                                              <p:pRg st="9" end="9"/>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Effect transition="in" filter="fade">
                                      <p:cBhvr>
                                        <p:cTn id="65" dur="500"/>
                                        <p:tgtEl>
                                          <p:spTgt spid="3">
                                            <p:txEl>
                                              <p:pRg st="10" end="1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
                                            <p:txEl>
                                              <p:pRg st="11" end="11"/>
                                            </p:txEl>
                                          </p:spTgt>
                                        </p:tgtEl>
                                        <p:attrNameLst>
                                          <p:attrName>style.visibility</p:attrName>
                                        </p:attrNameLst>
                                      </p:cBhvr>
                                      <p:to>
                                        <p:strVal val="visible"/>
                                      </p:to>
                                    </p:set>
                                    <p:animEffect transition="in" filter="fade">
                                      <p:cBhvr>
                                        <p:cTn id="70" dur="500"/>
                                        <p:tgtEl>
                                          <p:spTgt spid="3">
                                            <p:txEl>
                                              <p:pRg st="11" end="1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
                                            <p:txEl>
                                              <p:pRg st="12" end="12"/>
                                            </p:txEl>
                                          </p:spTgt>
                                        </p:tgtEl>
                                        <p:attrNameLst>
                                          <p:attrName>style.visibility</p:attrName>
                                        </p:attrNameLst>
                                      </p:cBhvr>
                                      <p:to>
                                        <p:strVal val="visible"/>
                                      </p:to>
                                    </p:set>
                                    <p:animEffect transition="in" filter="fade">
                                      <p:cBhvr>
                                        <p:cTn id="75" dur="500"/>
                                        <p:tgtEl>
                                          <p:spTgt spid="3">
                                            <p:txEl>
                                              <p:pRg st="12" end="1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
                                            <p:txEl>
                                              <p:pRg st="13" end="13"/>
                                            </p:txEl>
                                          </p:spTgt>
                                        </p:tgtEl>
                                        <p:attrNameLst>
                                          <p:attrName>style.visibility</p:attrName>
                                        </p:attrNameLst>
                                      </p:cBhvr>
                                      <p:to>
                                        <p:strVal val="visible"/>
                                      </p:to>
                                    </p:set>
                                    <p:animEffect transition="in" filter="fade">
                                      <p:cBhvr>
                                        <p:cTn id="80"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8. Emergency Fire Fighter Procedures</a:t>
            </a:r>
            <a:endParaRPr lang="en-US" sz="3200" dirty="0"/>
          </a:p>
        </p:txBody>
      </p:sp>
      <p:sp>
        <p:nvSpPr>
          <p:cNvPr id="3" name="Content Placeholder 2"/>
          <p:cNvSpPr>
            <a:spLocks noGrp="1"/>
          </p:cNvSpPr>
          <p:nvPr>
            <p:ph idx="1"/>
          </p:nvPr>
        </p:nvSpPr>
        <p:spPr>
          <a:xfrm>
            <a:off x="457200" y="1447800"/>
            <a:ext cx="8229600" cy="5181600"/>
          </a:xfrm>
        </p:spPr>
        <p:txBody>
          <a:bodyPr>
            <a:normAutofit fontScale="85000" lnSpcReduction="20000"/>
          </a:bodyPr>
          <a:lstStyle/>
          <a:p>
            <a:pPr marL="909828" lvl="1" indent="-571500">
              <a:buFont typeface="+mj-lt"/>
              <a:buAutoNum type="romanUcPeriod" startAt="4"/>
            </a:pPr>
            <a:r>
              <a:rPr lang="en-US" dirty="0" smtClean="0"/>
              <a:t>Most importantly, the firefighter needs to remain calm, conserve air, and clearly communicate with fellow rescuers and command.</a:t>
            </a:r>
          </a:p>
          <a:p>
            <a:pPr lvl="1">
              <a:buFont typeface="Wingdings" pitchFamily="2" charset="2"/>
              <a:buChar char="Ø"/>
            </a:pPr>
            <a:r>
              <a:rPr lang="en-US" dirty="0" smtClean="0"/>
              <a:t>Firefighters finding themselves lost or disoriented shall take the following actions: </a:t>
            </a:r>
          </a:p>
          <a:p>
            <a:pPr lvl="1"/>
            <a:r>
              <a:rPr lang="en-US" dirty="0" smtClean="0"/>
              <a:t>Maintain radio contact with rescuers and command.</a:t>
            </a:r>
          </a:p>
          <a:p>
            <a:pPr lvl="1"/>
            <a:r>
              <a:rPr lang="en-US" dirty="0" smtClean="0"/>
              <a:t>Activate PASS device.</a:t>
            </a:r>
          </a:p>
          <a:p>
            <a:pPr lvl="1"/>
            <a:r>
              <a:rPr lang="en-US" dirty="0" smtClean="0"/>
              <a:t>Follow </a:t>
            </a:r>
            <a:r>
              <a:rPr lang="en-US" dirty="0" err="1" smtClean="0"/>
              <a:t>hoselines</a:t>
            </a:r>
            <a:r>
              <a:rPr lang="en-US" dirty="0" smtClean="0"/>
              <a:t> or lifelines out.</a:t>
            </a:r>
          </a:p>
          <a:p>
            <a:pPr lvl="1"/>
            <a:r>
              <a:rPr lang="en-US" dirty="0" smtClean="0"/>
              <a:t>Search for a way out by whatever means possible.</a:t>
            </a:r>
          </a:p>
          <a:p>
            <a:pPr lvl="1"/>
            <a:r>
              <a:rPr lang="en-US" dirty="0" smtClean="0"/>
              <a:t>If escape is not possible, retreat to a safe area and communicate the action to command and rescuers.</a:t>
            </a:r>
          </a:p>
          <a:p>
            <a:pPr lvl="1"/>
            <a:r>
              <a:rPr lang="en-US" dirty="0" smtClean="0"/>
              <a:t>Stay calm and conserve air.</a:t>
            </a:r>
          </a:p>
          <a:p>
            <a:pPr lvl="1"/>
            <a:r>
              <a:rPr lang="en-US" dirty="0" smtClean="0"/>
              <a:t>Assume a supine position that allows for maximum audible effect of PASS device.</a:t>
            </a:r>
          </a:p>
          <a:p>
            <a:pPr lvl="1"/>
            <a:r>
              <a:rPr lang="en-US" dirty="0" smtClean="0"/>
              <a:t>Use flashlight beam or make tapping noises to attract the attention of rescuers. </a:t>
            </a:r>
            <a:endParaRPr lang="en-US" dirty="0"/>
          </a:p>
        </p:txBody>
      </p:sp>
    </p:spTree>
    <p:extLst>
      <p:ext uri="{BB962C8B-B14F-4D97-AF65-F5344CB8AC3E}">
        <p14:creationId xmlns:p14="http://schemas.microsoft.com/office/powerpoint/2010/main" val="295610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8. Emergency Fire Fighter Procedure</a:t>
            </a:r>
            <a:endParaRPr lang="en-US" sz="3600" dirty="0"/>
          </a:p>
        </p:txBody>
      </p:sp>
      <p:sp>
        <p:nvSpPr>
          <p:cNvPr id="3" name="Content Placeholder 2"/>
          <p:cNvSpPr>
            <a:spLocks noGrp="1"/>
          </p:cNvSpPr>
          <p:nvPr>
            <p:ph idx="1"/>
          </p:nvPr>
        </p:nvSpPr>
        <p:spPr>
          <a:xfrm>
            <a:off x="457200" y="1600200"/>
            <a:ext cx="7620000" cy="4724400"/>
          </a:xfrm>
        </p:spPr>
        <p:txBody>
          <a:bodyPr>
            <a:normAutofit lnSpcReduction="10000"/>
          </a:bodyPr>
          <a:lstStyle/>
          <a:p>
            <a:pPr marL="550926" indent="-514350">
              <a:buFont typeface="+mj-lt"/>
              <a:buAutoNum type="alphaUcPeriod" startAt="2"/>
            </a:pPr>
            <a:r>
              <a:rPr lang="en-US" dirty="0" smtClean="0"/>
              <a:t>Company Officer / Crew Member / Division Supervisor</a:t>
            </a:r>
          </a:p>
          <a:p>
            <a:pPr marL="1019556" lvl="1" indent="-571500">
              <a:buFont typeface="+mj-lt"/>
              <a:buAutoNum type="romanUcPeriod"/>
            </a:pPr>
            <a:r>
              <a:rPr lang="en-US" dirty="0" smtClean="0"/>
              <a:t>If a firefighter is determined to be unaccounted for, trapped, or lost, use the term “Mayday, Mayday, Mayday” over the radio.</a:t>
            </a:r>
          </a:p>
          <a:p>
            <a:pPr marL="1019556" lvl="1" indent="-571500">
              <a:buFont typeface="+mj-lt"/>
              <a:buAutoNum type="romanUcPeriod"/>
            </a:pPr>
            <a:r>
              <a:rPr lang="en-US" dirty="0" smtClean="0"/>
              <a:t>Crews operating in the general area should take any and all actions necessary to locate, assist, and remove the firefighter from the hazardous environment upon approval from the IC or Operations Section Chief. (if assigned)</a:t>
            </a:r>
            <a:endParaRPr lang="en-US" dirty="0"/>
          </a:p>
        </p:txBody>
      </p:sp>
    </p:spTree>
    <p:extLst>
      <p:ext uri="{BB962C8B-B14F-4D97-AF65-F5344CB8AC3E}">
        <p14:creationId xmlns:p14="http://schemas.microsoft.com/office/powerpoint/2010/main" val="373277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9. Air Management</a:t>
            </a:r>
            <a:endParaRPr lang="en-US" sz="4000" dirty="0"/>
          </a:p>
        </p:txBody>
      </p:sp>
      <p:sp>
        <p:nvSpPr>
          <p:cNvPr id="3" name="Content Placeholder 2"/>
          <p:cNvSpPr>
            <a:spLocks noGrp="1"/>
          </p:cNvSpPr>
          <p:nvPr>
            <p:ph idx="1"/>
          </p:nvPr>
        </p:nvSpPr>
        <p:spPr>
          <a:xfrm>
            <a:off x="457200" y="1447800"/>
            <a:ext cx="8153400" cy="4648200"/>
          </a:xfrm>
        </p:spPr>
        <p:txBody>
          <a:bodyPr/>
          <a:lstStyle/>
          <a:p>
            <a:pPr marL="550926" indent="-514350">
              <a:buFont typeface="+mj-lt"/>
              <a:buAutoNum type="alphaUcPeriod"/>
            </a:pPr>
            <a:r>
              <a:rPr lang="en-US" dirty="0" smtClean="0"/>
              <a:t>Air management is critical during a Fire Fighter Emergency and IRIC / RIC deployment and should constantly be evaluated by the Incident Commander, or Operations Section Chief, Rescue Group Supervisor,  to ensure the air management of rescue crews.</a:t>
            </a:r>
          </a:p>
          <a:p>
            <a:pPr marL="550926" indent="-514350">
              <a:buFont typeface="+mj-lt"/>
              <a:buAutoNum type="alphaUcPeriod"/>
            </a:pPr>
            <a:r>
              <a:rPr lang="en-US" dirty="0" smtClean="0"/>
              <a:t>Appendix G – Air Management Form</a:t>
            </a:r>
            <a:endParaRPr lang="en-US" dirty="0"/>
          </a:p>
        </p:txBody>
      </p:sp>
    </p:spTree>
    <p:extLst>
      <p:ext uri="{BB962C8B-B14F-4D97-AF65-F5344CB8AC3E}">
        <p14:creationId xmlns:p14="http://schemas.microsoft.com/office/powerpoint/2010/main" val="221281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533400"/>
            <a:ext cx="8590249"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045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randombar(horizontal)">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2011 </a:t>
            </a:r>
            <a:r>
              <a:rPr lang="en-US" sz="3200" dirty="0" err="1" smtClean="0"/>
              <a:t>Fireground</a:t>
            </a:r>
            <a:r>
              <a:rPr lang="en-US" sz="3200" dirty="0" smtClean="0"/>
              <a:t> Safety System</a:t>
            </a:r>
            <a:endParaRPr lang="en-US" sz="3200" dirty="0"/>
          </a:p>
        </p:txBody>
      </p:sp>
      <p:sp>
        <p:nvSpPr>
          <p:cNvPr id="3" name="Content Placeholder 2"/>
          <p:cNvSpPr>
            <a:spLocks noGrp="1"/>
          </p:cNvSpPr>
          <p:nvPr>
            <p:ph idx="1"/>
          </p:nvPr>
        </p:nvSpPr>
        <p:spPr/>
        <p:txBody>
          <a:bodyPr/>
          <a:lstStyle/>
          <a:p>
            <a:r>
              <a:rPr lang="en-US" dirty="0" smtClean="0"/>
              <a:t>This training program is provided by the Monterey County Fire Training Officers Association to further improve the safety of firefighters while operating at an emergency incident in Monterey County.</a:t>
            </a:r>
          </a:p>
          <a:p>
            <a:r>
              <a:rPr lang="en-US" dirty="0" smtClean="0"/>
              <a:t>The training should also include a practical application in IRIC / RIC operations to reinforce the procedures and concepts contained in this program.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52400"/>
            <a:ext cx="1833466" cy="1426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521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14" presetClass="entr" presetSubtype="1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randombar(horizontal)">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1.  Introduction</a:t>
            </a:r>
            <a:endParaRPr lang="en-US" sz="4400" dirty="0"/>
          </a:p>
        </p:txBody>
      </p:sp>
      <p:sp>
        <p:nvSpPr>
          <p:cNvPr id="3" name="Content Placeholder 2"/>
          <p:cNvSpPr>
            <a:spLocks noGrp="1"/>
          </p:cNvSpPr>
          <p:nvPr>
            <p:ph idx="1"/>
          </p:nvPr>
        </p:nvSpPr>
        <p:spPr>
          <a:xfrm>
            <a:off x="457200" y="1295400"/>
            <a:ext cx="7713780" cy="5143500"/>
          </a:xfrm>
        </p:spPr>
        <p:txBody>
          <a:bodyPr/>
          <a:lstStyle/>
          <a:p>
            <a:pPr marL="550926" indent="-514350">
              <a:buFont typeface="+mj-lt"/>
              <a:buAutoNum type="alphaUcPeriod"/>
            </a:pPr>
            <a:r>
              <a:rPr lang="en-US" dirty="0" smtClean="0"/>
              <a:t>Confusion on the </a:t>
            </a:r>
            <a:r>
              <a:rPr lang="en-US" dirty="0" err="1" smtClean="0"/>
              <a:t>fireground</a:t>
            </a:r>
            <a:r>
              <a:rPr lang="en-US" dirty="0" smtClean="0"/>
              <a:t> and a lack of accountability has led to tragic incidents involving firefighter fatalities.</a:t>
            </a:r>
          </a:p>
          <a:p>
            <a:pPr marL="550926" indent="-514350">
              <a:buFont typeface="+mj-lt"/>
              <a:buAutoNum type="alphaUcPeriod"/>
            </a:pPr>
            <a:r>
              <a:rPr lang="en-US" dirty="0" smtClean="0"/>
              <a:t>Implementing and maintaining an effective </a:t>
            </a:r>
            <a:r>
              <a:rPr lang="en-US" dirty="0" err="1" smtClean="0"/>
              <a:t>Fireground</a:t>
            </a:r>
            <a:r>
              <a:rPr lang="en-US" dirty="0" smtClean="0"/>
              <a:t> Safety System will significantly decrease the chances of future tragedies and improve firefighter safety. </a:t>
            </a:r>
          </a:p>
          <a:p>
            <a:pPr marL="36576"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847100"/>
            <a:ext cx="2612134" cy="1729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4862490"/>
            <a:ext cx="22860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624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par>
                                <p:cTn id="13" presetID="22" presetClass="entr" presetSubtype="2"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wipe(right)">
                                      <p:cBhvr>
                                        <p:cTn id="15" dur="500"/>
                                        <p:tgtEl>
                                          <p:spTgt spid="102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0" dur="500"/>
                                        <p:tgtEl>
                                          <p:spTgt spid="3">
                                            <p:txEl>
                                              <p:pRg st="1" end="1"/>
                                            </p:txEl>
                                          </p:spTgt>
                                        </p:tgtEl>
                                      </p:cBhvr>
                                    </p:animEffect>
                                  </p:childTnLst>
                                </p:cTn>
                              </p:par>
                              <p:par>
                                <p:cTn id="21" presetID="22" presetClass="entr" presetSubtype="2"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wipe(right)">
                                      <p:cBhvr>
                                        <p:cTn id="2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1.  Introduction</a:t>
            </a:r>
            <a:endParaRPr lang="en-US" sz="4400" dirty="0"/>
          </a:p>
        </p:txBody>
      </p:sp>
      <p:sp>
        <p:nvSpPr>
          <p:cNvPr id="3" name="Content Placeholder 2"/>
          <p:cNvSpPr>
            <a:spLocks noGrp="1"/>
          </p:cNvSpPr>
          <p:nvPr>
            <p:ph idx="1"/>
          </p:nvPr>
        </p:nvSpPr>
        <p:spPr/>
        <p:txBody>
          <a:bodyPr>
            <a:normAutofit fontScale="85000" lnSpcReduction="20000"/>
          </a:bodyPr>
          <a:lstStyle/>
          <a:p>
            <a:pPr>
              <a:buFont typeface="Arial" pitchFamily="34" charset="0"/>
              <a:buChar char="•"/>
            </a:pPr>
            <a:r>
              <a:rPr lang="en-US" dirty="0" smtClean="0"/>
              <a:t>Eight components to the system:</a:t>
            </a:r>
          </a:p>
          <a:p>
            <a:pPr marL="1019556" lvl="1" indent="-571500">
              <a:buFont typeface="+mj-lt"/>
              <a:buAutoNum type="romanUcPeriod"/>
            </a:pPr>
            <a:r>
              <a:rPr lang="en-US" dirty="0" smtClean="0"/>
              <a:t>Firefighter Accountability System</a:t>
            </a:r>
          </a:p>
          <a:p>
            <a:pPr marL="1019556" lvl="1" indent="-571500">
              <a:buFont typeface="+mj-lt"/>
              <a:buAutoNum type="romanUcPeriod"/>
            </a:pPr>
            <a:r>
              <a:rPr lang="en-US" dirty="0" smtClean="0"/>
              <a:t>Building Emergency Evacuation Signal</a:t>
            </a:r>
          </a:p>
          <a:p>
            <a:pPr marL="1019556" lvl="1" indent="-571500">
              <a:buFont typeface="+mj-lt"/>
              <a:buAutoNum type="romanUcPeriod"/>
            </a:pPr>
            <a:r>
              <a:rPr lang="en-US" dirty="0" smtClean="0"/>
              <a:t>Personal Accountability Reports (PARs)</a:t>
            </a:r>
          </a:p>
          <a:p>
            <a:pPr marL="1019556" lvl="1" indent="-571500">
              <a:buFont typeface="+mj-lt"/>
              <a:buAutoNum type="romanUcPeriod"/>
            </a:pPr>
            <a:r>
              <a:rPr lang="en-US" dirty="0" smtClean="0"/>
              <a:t>Missing Firefighter Procedure</a:t>
            </a:r>
          </a:p>
          <a:p>
            <a:pPr marL="1019556" lvl="1" indent="-571500">
              <a:buFont typeface="+mj-lt"/>
              <a:buAutoNum type="romanUcPeriod"/>
            </a:pPr>
            <a:r>
              <a:rPr lang="en-US" dirty="0" smtClean="0"/>
              <a:t>Initial Rapid Intervention Crew (IRIC)</a:t>
            </a:r>
          </a:p>
          <a:p>
            <a:pPr marL="1019556" lvl="1" indent="-571500">
              <a:buFont typeface="+mj-lt"/>
              <a:buAutoNum type="romanUcPeriod"/>
            </a:pPr>
            <a:r>
              <a:rPr lang="en-US" dirty="0" smtClean="0"/>
              <a:t>Rapid Intervention Crew (RIC)</a:t>
            </a:r>
          </a:p>
          <a:p>
            <a:pPr marL="1019556" lvl="1" indent="-571500">
              <a:buFont typeface="+mj-lt"/>
              <a:buAutoNum type="romanUcPeriod"/>
            </a:pPr>
            <a:r>
              <a:rPr lang="en-US" dirty="0" smtClean="0"/>
              <a:t>Fire Fighter Emergency Procedures</a:t>
            </a:r>
          </a:p>
          <a:p>
            <a:pPr marL="1019556" lvl="1" indent="-571500">
              <a:buFont typeface="+mj-lt"/>
              <a:buAutoNum type="romanUcPeriod"/>
            </a:pPr>
            <a:r>
              <a:rPr lang="en-US" dirty="0" smtClean="0"/>
              <a:t>Air Management</a:t>
            </a:r>
          </a:p>
          <a:p>
            <a:pPr marL="603504" indent="-457200">
              <a:buFont typeface="Arial" pitchFamily="34" charset="0"/>
              <a:buChar char="•"/>
            </a:pPr>
            <a:r>
              <a:rPr lang="en-US" dirty="0" smtClean="0"/>
              <a:t>Due to the increasing amount of automatic aid agreements and mutual aid requests throughout the county, there is need for a standardized </a:t>
            </a:r>
            <a:r>
              <a:rPr lang="en-US" dirty="0" err="1" smtClean="0"/>
              <a:t>Fireground</a:t>
            </a:r>
            <a:r>
              <a:rPr lang="en-US" dirty="0" smtClean="0"/>
              <a:t> Safety System.  </a:t>
            </a:r>
          </a:p>
          <a:p>
            <a:pPr marL="448056" lvl="1" indent="0">
              <a:buNone/>
            </a:pPr>
            <a:endParaRPr lang="en-US" dirty="0" smtClean="0"/>
          </a:p>
          <a:p>
            <a:pPr marL="448056" lvl="1" indent="0">
              <a:buNone/>
            </a:pPr>
            <a:endParaRPr lang="en-US" dirty="0" smtClean="0"/>
          </a:p>
          <a:p>
            <a:pPr marL="146304" indent="0">
              <a:buNone/>
            </a:pPr>
            <a:endParaRPr lang="en-US" dirty="0" smtClean="0"/>
          </a:p>
          <a:p>
            <a:pPr marL="660654" indent="-514350">
              <a:buFont typeface="Arial" pitchFamily="34" charset="0"/>
              <a:buChar char="•"/>
            </a:pPr>
            <a:endParaRPr lang="en-US" dirty="0" smtClean="0"/>
          </a:p>
          <a:p>
            <a:pPr marL="448056" lvl="1" indent="0">
              <a:buNone/>
            </a:pP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293914"/>
            <a:ext cx="2650706" cy="1763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764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randombar(horizontal)">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5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500"/>
                                        <p:tgtEl>
                                          <p:spTgt spid="3">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500"/>
                                        <p:tgtEl>
                                          <p:spTgt spid="3">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fade">
                                      <p:cBhvr>
                                        <p:cTn id="6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2.  Firefighter Accountability System</a:t>
            </a:r>
            <a:endParaRPr lang="en-US" sz="3600" dirty="0"/>
          </a:p>
        </p:txBody>
      </p:sp>
      <p:sp>
        <p:nvSpPr>
          <p:cNvPr id="3" name="Content Placeholder 2"/>
          <p:cNvSpPr>
            <a:spLocks noGrp="1"/>
          </p:cNvSpPr>
          <p:nvPr>
            <p:ph idx="1"/>
          </p:nvPr>
        </p:nvSpPr>
        <p:spPr>
          <a:xfrm>
            <a:off x="457200" y="1447800"/>
            <a:ext cx="7924800" cy="5029200"/>
          </a:xfrm>
        </p:spPr>
        <p:txBody>
          <a:bodyPr>
            <a:normAutofit fontScale="85000" lnSpcReduction="20000"/>
          </a:bodyPr>
          <a:lstStyle/>
          <a:p>
            <a:pPr marL="493776" indent="-457200">
              <a:buFont typeface="+mj-lt"/>
              <a:buAutoNum type="alphaUcPeriod"/>
            </a:pPr>
            <a:r>
              <a:rPr lang="en-US" sz="2400" dirty="0" smtClean="0"/>
              <a:t>Purpose:</a:t>
            </a:r>
          </a:p>
          <a:p>
            <a:pPr lvl="1">
              <a:buFont typeface="Wingdings" pitchFamily="2" charset="2"/>
              <a:buChar char="Ø"/>
            </a:pPr>
            <a:r>
              <a:rPr lang="en-US" sz="2000" dirty="0" smtClean="0"/>
              <a:t>To improve personal firefighter safety by accounting for all firefighters at any given time.</a:t>
            </a:r>
          </a:p>
          <a:p>
            <a:pPr marL="493776" indent="-457200">
              <a:buFont typeface="+mj-lt"/>
              <a:buAutoNum type="alphaUcPeriod"/>
            </a:pPr>
            <a:r>
              <a:rPr lang="en-US" sz="2400" dirty="0" smtClean="0"/>
              <a:t>System Description:</a:t>
            </a:r>
          </a:p>
          <a:p>
            <a:pPr marL="962406" lvl="1" indent="-514350">
              <a:buFont typeface="+mj-lt"/>
              <a:buAutoNum type="romanUcPeriod"/>
            </a:pPr>
            <a:r>
              <a:rPr lang="en-US" sz="2000" dirty="0" smtClean="0"/>
              <a:t>System Overview</a:t>
            </a:r>
          </a:p>
          <a:p>
            <a:pPr marL="1092708" lvl="2" indent="-342900">
              <a:buFont typeface="+mj-lt"/>
              <a:buAutoNum type="alphaLcParenR"/>
            </a:pPr>
            <a:r>
              <a:rPr lang="en-US" sz="1800" dirty="0" smtClean="0"/>
              <a:t>The passport system involves a nametag for each member assigned to a particular piece of apparatus affixed to a “passport.”  The passport is affixed to the dashboard of the apparatus.  </a:t>
            </a:r>
          </a:p>
          <a:p>
            <a:pPr marL="1092708" lvl="2" indent="-342900">
              <a:buFont typeface="+mj-lt"/>
              <a:buAutoNum type="alphaLcParenR"/>
            </a:pPr>
            <a:r>
              <a:rPr lang="en-US" sz="1800" dirty="0" smtClean="0"/>
              <a:t>Additionally, each helmet displays either a four-digit resource identifier or three-letter agency identifier to aid in </a:t>
            </a:r>
            <a:r>
              <a:rPr lang="en-US" sz="1800" dirty="0" err="1" smtClean="0"/>
              <a:t>fireground</a:t>
            </a:r>
            <a:r>
              <a:rPr lang="en-US" sz="1800" dirty="0" smtClean="0"/>
              <a:t> identification. </a:t>
            </a:r>
          </a:p>
          <a:p>
            <a:pPr marL="962406" lvl="1" indent="-514350">
              <a:buFont typeface="+mj-lt"/>
              <a:buAutoNum type="romanUcPeriod"/>
            </a:pPr>
            <a:r>
              <a:rPr lang="en-US" sz="2200" dirty="0" smtClean="0"/>
              <a:t>System Hardware</a:t>
            </a:r>
          </a:p>
          <a:p>
            <a:pPr marL="1092708" lvl="2" indent="-342900">
              <a:buFont typeface="+mj-lt"/>
              <a:buAutoNum type="alphaLcParenR"/>
            </a:pPr>
            <a:r>
              <a:rPr lang="en-US" sz="1800" dirty="0" smtClean="0"/>
              <a:t>Individual Nametags – attached to underside of helmet brim</a:t>
            </a:r>
          </a:p>
          <a:p>
            <a:pPr marL="962406" lvl="1" indent="-514350">
              <a:buFont typeface="+mj-lt"/>
              <a:buAutoNum type="romanUcPeriod"/>
            </a:pPr>
            <a:r>
              <a:rPr lang="en-US" sz="2000" dirty="0" smtClean="0"/>
              <a:t>Passports – displays individual nametags </a:t>
            </a:r>
          </a:p>
          <a:p>
            <a:pPr marL="962406" lvl="1" indent="-514350">
              <a:buFont typeface="+mj-lt"/>
              <a:buAutoNum type="romanUcPeriod"/>
            </a:pPr>
            <a:r>
              <a:rPr lang="en-US" sz="2000" dirty="0" smtClean="0"/>
              <a:t>Status Boards – displays passports</a:t>
            </a:r>
          </a:p>
          <a:p>
            <a:pPr marL="962406" lvl="1" indent="-514350">
              <a:buFont typeface="+mj-lt"/>
              <a:buAutoNum type="romanUcPeriod"/>
            </a:pPr>
            <a:r>
              <a:rPr lang="en-US" sz="2000" dirty="0" smtClean="0"/>
              <a:t>Helmet Identification Tags – identifies company </a:t>
            </a:r>
          </a:p>
          <a:p>
            <a:pPr marL="448056" lvl="1" indent="0">
              <a:buNone/>
            </a:pPr>
            <a:r>
              <a:rPr lang="en-US" sz="2000" dirty="0"/>
              <a:t> </a:t>
            </a:r>
            <a:r>
              <a:rPr lang="en-US" sz="2000" dirty="0" smtClean="0"/>
              <a:t>        or agency </a:t>
            </a:r>
          </a:p>
          <a:p>
            <a:pPr marL="962406" lvl="1" indent="-514350">
              <a:buFont typeface="+mj-lt"/>
              <a:buAutoNum type="romanUcPeriod" startAt="6"/>
            </a:pPr>
            <a:r>
              <a:rPr lang="en-US" sz="2000" dirty="0" smtClean="0"/>
              <a:t>Hardware Template Size – standardized countywide</a:t>
            </a:r>
          </a:p>
          <a:p>
            <a:pPr marL="962406" lvl="1" indent="-514350">
              <a:buFont typeface="+mj-lt"/>
              <a:buAutoNum type="romanUcPeriod" startAt="6"/>
            </a:pPr>
            <a:r>
              <a:rPr lang="en-US" sz="2000" dirty="0" smtClean="0"/>
              <a:t>Appendix A - Passport and </a:t>
            </a:r>
          </a:p>
          <a:p>
            <a:pPr marL="448056" lvl="1" indent="0">
              <a:buNone/>
            </a:pPr>
            <a:r>
              <a:rPr lang="en-US" sz="2000" dirty="0"/>
              <a:t>	</a:t>
            </a:r>
            <a:r>
              <a:rPr lang="en-US" sz="2000" dirty="0" smtClean="0"/>
              <a:t> Helmet Identification System</a:t>
            </a:r>
          </a:p>
          <a:p>
            <a:pPr lvl="2"/>
            <a:endParaRPr lang="en-US" sz="1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419600"/>
            <a:ext cx="23876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297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2050"/>
                                        </p:tgtEl>
                                        <p:attrNameLst>
                                          <p:attrName>style.visibility</p:attrName>
                                        </p:attrNameLst>
                                      </p:cBhvr>
                                      <p:to>
                                        <p:strVal val="visible"/>
                                      </p:to>
                                    </p:set>
                                    <p:animEffect transition="in" filter="randombar(horizontal)">
                                      <p:cBhvr>
                                        <p:cTn id="35" dur="500"/>
                                        <p:tgtEl>
                                          <p:spTgt spid="205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5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500"/>
                                        <p:tgtEl>
                                          <p:spTgt spid="3">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500"/>
                                        <p:tgtEl>
                                          <p:spTgt spid="3">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fade">
                                      <p:cBhvr>
                                        <p:cTn id="60" dur="500"/>
                                        <p:tgtEl>
                                          <p:spTgt spid="3">
                                            <p:txEl>
                                              <p:pRg st="9" end="9"/>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Effect transition="in" filter="fade">
                                      <p:cBhvr>
                                        <p:cTn id="65" dur="500"/>
                                        <p:tgtEl>
                                          <p:spTgt spid="3">
                                            <p:txEl>
                                              <p:pRg st="10" end="10"/>
                                            </p:tx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
                                            <p:txEl>
                                              <p:pRg st="11" end="11"/>
                                            </p:txEl>
                                          </p:spTgt>
                                        </p:tgtEl>
                                        <p:attrNameLst>
                                          <p:attrName>style.visibility</p:attrName>
                                        </p:attrNameLst>
                                      </p:cBhvr>
                                      <p:to>
                                        <p:strVal val="visible"/>
                                      </p:to>
                                    </p:set>
                                    <p:animEffect transition="in" filter="fade">
                                      <p:cBhvr>
                                        <p:cTn id="68" dur="500"/>
                                        <p:tgtEl>
                                          <p:spTgt spid="3">
                                            <p:txEl>
                                              <p:pRg st="11" end="1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
                                            <p:txEl>
                                              <p:pRg st="12" end="12"/>
                                            </p:txEl>
                                          </p:spTgt>
                                        </p:tgtEl>
                                        <p:attrNameLst>
                                          <p:attrName>style.visibility</p:attrName>
                                        </p:attrNameLst>
                                      </p:cBhvr>
                                      <p:to>
                                        <p:strVal val="visible"/>
                                      </p:to>
                                    </p:set>
                                    <p:animEffect transition="in" filter="fade">
                                      <p:cBhvr>
                                        <p:cTn id="73" dur="500"/>
                                        <p:tgtEl>
                                          <p:spTgt spid="3">
                                            <p:txEl>
                                              <p:pRg st="12" end="12"/>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
                                            <p:txEl>
                                              <p:pRg st="13" end="13"/>
                                            </p:txEl>
                                          </p:spTgt>
                                        </p:tgtEl>
                                        <p:attrNameLst>
                                          <p:attrName>style.visibility</p:attrName>
                                        </p:attrNameLst>
                                      </p:cBhvr>
                                      <p:to>
                                        <p:strVal val="visible"/>
                                      </p:to>
                                    </p:set>
                                    <p:animEffect transition="in" filter="fade">
                                      <p:cBhvr>
                                        <p:cTn id="78" dur="500"/>
                                        <p:tgtEl>
                                          <p:spTgt spid="3">
                                            <p:txEl>
                                              <p:pRg st="13" end="13"/>
                                            </p:txEl>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
                                            <p:txEl>
                                              <p:pRg st="14" end="14"/>
                                            </p:txEl>
                                          </p:spTgt>
                                        </p:tgtEl>
                                        <p:attrNameLst>
                                          <p:attrName>style.visibility</p:attrName>
                                        </p:attrNameLst>
                                      </p:cBhvr>
                                      <p:to>
                                        <p:strVal val="visible"/>
                                      </p:to>
                                    </p:set>
                                    <p:animEffect transition="in" filter="fade">
                                      <p:cBhvr>
                                        <p:cTn id="81"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2. Firefighter Accountability System</a:t>
            </a:r>
            <a:endParaRPr lang="en-US" sz="3600" dirty="0"/>
          </a:p>
        </p:txBody>
      </p:sp>
      <p:sp>
        <p:nvSpPr>
          <p:cNvPr id="3" name="Content Placeholder 2"/>
          <p:cNvSpPr>
            <a:spLocks noGrp="1"/>
          </p:cNvSpPr>
          <p:nvPr>
            <p:ph idx="1"/>
          </p:nvPr>
        </p:nvSpPr>
        <p:spPr>
          <a:xfrm>
            <a:off x="457200" y="1600200"/>
            <a:ext cx="7848600" cy="5029200"/>
          </a:xfrm>
        </p:spPr>
        <p:txBody>
          <a:bodyPr>
            <a:normAutofit fontScale="92500" lnSpcReduction="20000"/>
          </a:bodyPr>
          <a:lstStyle/>
          <a:p>
            <a:pPr marL="550926" indent="-514350">
              <a:buFont typeface="+mj-lt"/>
              <a:buAutoNum type="alphaUcPeriod" startAt="3"/>
            </a:pPr>
            <a:r>
              <a:rPr lang="en-US" dirty="0" smtClean="0"/>
              <a:t>Pre-Incident Procedures</a:t>
            </a:r>
          </a:p>
          <a:p>
            <a:pPr marL="1019556" lvl="1" indent="-571500">
              <a:buFont typeface="+mj-lt"/>
              <a:buAutoNum type="romanUcPeriod"/>
            </a:pPr>
            <a:r>
              <a:rPr lang="en-US" dirty="0" smtClean="0"/>
              <a:t>Company Passport Set-up</a:t>
            </a:r>
          </a:p>
          <a:p>
            <a:pPr marL="1499616" lvl="3" indent="-457200">
              <a:buFont typeface="+mj-lt"/>
              <a:buAutoNum type="alphaLcParenR"/>
            </a:pPr>
            <a:r>
              <a:rPr lang="en-US" dirty="0" smtClean="0"/>
              <a:t>Each crew member must keep the company passport updated at all times.</a:t>
            </a:r>
            <a:endParaRPr lang="en-US" dirty="0"/>
          </a:p>
          <a:p>
            <a:pPr marL="1499616" lvl="3" indent="-457200">
              <a:buFont typeface="+mj-lt"/>
              <a:buAutoNum type="alphaLcParenR"/>
            </a:pPr>
            <a:r>
              <a:rPr lang="en-US" dirty="0" smtClean="0"/>
              <a:t>Order of Nametags</a:t>
            </a:r>
          </a:p>
          <a:p>
            <a:pPr lvl="5">
              <a:buFont typeface="Wingdings" pitchFamily="2" charset="2"/>
              <a:buChar char="Ø"/>
            </a:pPr>
            <a:r>
              <a:rPr lang="en-US" dirty="0" smtClean="0"/>
              <a:t>  Company Officer</a:t>
            </a:r>
          </a:p>
          <a:p>
            <a:pPr lvl="5">
              <a:buFont typeface="Wingdings" pitchFamily="2" charset="2"/>
              <a:buChar char="Ø"/>
            </a:pPr>
            <a:r>
              <a:rPr lang="en-US" dirty="0"/>
              <a:t> </a:t>
            </a:r>
            <a:r>
              <a:rPr lang="en-US" dirty="0" smtClean="0"/>
              <a:t> Engineer</a:t>
            </a:r>
          </a:p>
          <a:p>
            <a:pPr lvl="5">
              <a:buFont typeface="Wingdings" pitchFamily="2" charset="2"/>
              <a:buChar char="Ø"/>
            </a:pPr>
            <a:r>
              <a:rPr lang="en-US" dirty="0"/>
              <a:t> </a:t>
            </a:r>
            <a:r>
              <a:rPr lang="en-US" dirty="0" smtClean="0"/>
              <a:t> Firefighter</a:t>
            </a:r>
          </a:p>
          <a:p>
            <a:pPr marL="1019556" lvl="1" indent="-571500">
              <a:buFont typeface="+mj-lt"/>
              <a:buAutoNum type="romanUcPeriod"/>
            </a:pPr>
            <a:r>
              <a:rPr lang="en-US" dirty="0" smtClean="0"/>
              <a:t>Helmet Identification Tags</a:t>
            </a:r>
          </a:p>
          <a:p>
            <a:pPr marL="1673352" lvl="4" indent="-457200">
              <a:buFont typeface="+mj-lt"/>
              <a:buAutoNum type="alphaLcParenR"/>
            </a:pPr>
            <a:r>
              <a:rPr lang="en-US" dirty="0" smtClean="0"/>
              <a:t>Arriving crewmembers must ensure the helmet identification tags reflect the company ID they are assigned to.</a:t>
            </a:r>
          </a:p>
          <a:p>
            <a:pPr marL="1019556" lvl="1" indent="-571500">
              <a:buFont typeface="+mj-lt"/>
              <a:buAutoNum type="romanUcPeriod"/>
            </a:pPr>
            <a:r>
              <a:rPr lang="en-US" dirty="0" smtClean="0"/>
              <a:t>Company Officer’s Responsibility</a:t>
            </a:r>
          </a:p>
          <a:p>
            <a:pPr marL="1787652" lvl="4" indent="-571500">
              <a:buFont typeface="+mj-lt"/>
              <a:buAutoNum type="alphaLcParenR"/>
            </a:pPr>
            <a:r>
              <a:rPr lang="en-US" dirty="0" smtClean="0"/>
              <a:t>Ensures that passports and helmet ID’s are current.</a:t>
            </a:r>
          </a:p>
          <a:p>
            <a:pPr marL="1787652" lvl="4" indent="-571500">
              <a:buFont typeface="+mj-lt"/>
              <a:buAutoNum type="alphaLcParenR"/>
            </a:pPr>
            <a:r>
              <a:rPr lang="en-US" dirty="0" smtClean="0"/>
              <a:t>Passports must reflect only those members actually assigned to the company.  </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2743200"/>
            <a:ext cx="2362200" cy="156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9257" y="1219200"/>
            <a:ext cx="16109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90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randombar(horizontal)">
                                      <p:cBhvr>
                                        <p:cTn id="25" dur="500"/>
                                        <p:tgtEl>
                                          <p:spTgt spid="102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5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500"/>
                                        <p:tgtEl>
                                          <p:spTgt spid="3">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500"/>
                                        <p:tgtEl>
                                          <p:spTgt spid="3">
                                            <p:txEl>
                                              <p:pRg st="8" end="8"/>
                                            </p:txEl>
                                          </p:spTgt>
                                        </p:tgtEl>
                                      </p:cBhvr>
                                    </p:animEffect>
                                  </p:childTnLst>
                                </p:cTn>
                              </p:par>
                              <p:par>
                                <p:cTn id="56" presetID="14" presetClass="entr" presetSubtype="10" fill="hold" nodeType="withEffect">
                                  <p:stCondLst>
                                    <p:cond delay="0"/>
                                  </p:stCondLst>
                                  <p:childTnLst>
                                    <p:set>
                                      <p:cBhvr>
                                        <p:cTn id="57" dur="1" fill="hold">
                                          <p:stCondLst>
                                            <p:cond delay="0"/>
                                          </p:stCondLst>
                                        </p:cTn>
                                        <p:tgtEl>
                                          <p:spTgt spid="1027"/>
                                        </p:tgtEl>
                                        <p:attrNameLst>
                                          <p:attrName>style.visibility</p:attrName>
                                        </p:attrNameLst>
                                      </p:cBhvr>
                                      <p:to>
                                        <p:strVal val="visible"/>
                                      </p:to>
                                    </p:set>
                                    <p:animEffect transition="in" filter="randombar(horizontal)">
                                      <p:cBhvr>
                                        <p:cTn id="58" dur="500"/>
                                        <p:tgtEl>
                                          <p:spTgt spid="102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500"/>
                                        <p:tgtEl>
                                          <p:spTgt spid="3">
                                            <p:txEl>
                                              <p:pRg st="9" end="9"/>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
                                            <p:txEl>
                                              <p:pRg st="10" end="10"/>
                                            </p:txEl>
                                          </p:spTgt>
                                        </p:tgtEl>
                                        <p:attrNameLst>
                                          <p:attrName>style.visibility</p:attrName>
                                        </p:attrNameLst>
                                      </p:cBhvr>
                                      <p:to>
                                        <p:strVal val="visible"/>
                                      </p:to>
                                    </p:set>
                                    <p:animEffect transition="in" filter="fade">
                                      <p:cBhvr>
                                        <p:cTn id="68" dur="500"/>
                                        <p:tgtEl>
                                          <p:spTgt spid="3">
                                            <p:txEl>
                                              <p:pRg st="10" end="1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Effect transition="in" filter="fade">
                                      <p:cBhvr>
                                        <p:cTn id="7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470" y="228600"/>
            <a:ext cx="4237857"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399" y="228600"/>
            <a:ext cx="4103321"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241" y="3429000"/>
            <a:ext cx="4237854"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3513" y="3429000"/>
            <a:ext cx="4267200" cy="284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5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randombar(horizontal)">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randombar(horizontal)">
                                      <p:cBhvr>
                                        <p:cTn id="12" dur="500"/>
                                        <p:tgtEl>
                                          <p:spTgt spid="717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172"/>
                                        </p:tgtEl>
                                        <p:attrNameLst>
                                          <p:attrName>style.visibility</p:attrName>
                                        </p:attrNameLst>
                                      </p:cBhvr>
                                      <p:to>
                                        <p:strVal val="visible"/>
                                      </p:to>
                                    </p:set>
                                    <p:animEffect transition="in" filter="randombar(horizontal)">
                                      <p:cBhvr>
                                        <p:cTn id="17" dur="500"/>
                                        <p:tgtEl>
                                          <p:spTgt spid="717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randombar(horizontal)">
                                      <p:cBhvr>
                                        <p:cTn id="2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2. Firefighter Accountability System</a:t>
            </a:r>
          </a:p>
        </p:txBody>
      </p:sp>
      <p:sp>
        <p:nvSpPr>
          <p:cNvPr id="3" name="Content Placeholder 2"/>
          <p:cNvSpPr>
            <a:spLocks noGrp="1"/>
          </p:cNvSpPr>
          <p:nvPr>
            <p:ph idx="1"/>
          </p:nvPr>
        </p:nvSpPr>
        <p:spPr>
          <a:xfrm>
            <a:off x="457200" y="1371600"/>
            <a:ext cx="8153400" cy="5105400"/>
          </a:xfrm>
        </p:spPr>
        <p:txBody>
          <a:bodyPr>
            <a:normAutofit fontScale="85000" lnSpcReduction="20000"/>
          </a:bodyPr>
          <a:lstStyle/>
          <a:p>
            <a:pPr marL="550926" indent="-514350">
              <a:buFont typeface="+mj-lt"/>
              <a:buAutoNum type="alphaUcPeriod" startAt="4"/>
            </a:pPr>
            <a:r>
              <a:rPr lang="en-US" dirty="0" smtClean="0"/>
              <a:t>Emergency Incident Procedures</a:t>
            </a:r>
          </a:p>
          <a:p>
            <a:pPr marL="1019556" lvl="1" indent="-571500">
              <a:buFont typeface="+mj-lt"/>
              <a:buAutoNum type="romanUcPeriod"/>
            </a:pPr>
            <a:r>
              <a:rPr lang="en-US" dirty="0" smtClean="0"/>
              <a:t>Initial arriving crews may leave their passport in the vehicle. IC or assignee will collect later.</a:t>
            </a:r>
          </a:p>
          <a:p>
            <a:pPr marL="1019556" lvl="1" indent="-571500">
              <a:buFont typeface="+mj-lt"/>
              <a:buAutoNum type="romanUcPeriod"/>
            </a:pPr>
            <a:r>
              <a:rPr lang="en-US" dirty="0" smtClean="0"/>
              <a:t>Later arriving crews should bring their passports to the ICP or staging area. </a:t>
            </a:r>
            <a:r>
              <a:rPr lang="en-US" sz="2200" dirty="0" smtClean="0"/>
              <a:t>(Including volunteers and off-duty personnel) </a:t>
            </a:r>
          </a:p>
          <a:p>
            <a:pPr marL="1019556" lvl="1" indent="-571500">
              <a:buFont typeface="+mj-lt"/>
              <a:buAutoNum type="romanUcPeriod"/>
            </a:pPr>
            <a:r>
              <a:rPr lang="en-US" dirty="0" smtClean="0"/>
              <a:t>If no ICP, bring passports to the pumping engine.</a:t>
            </a:r>
          </a:p>
          <a:p>
            <a:pPr marL="1303020" lvl="2" indent="-571500">
              <a:buFont typeface="Wingdings" pitchFamily="2" charset="2"/>
              <a:buChar char="ü"/>
            </a:pPr>
            <a:r>
              <a:rPr lang="en-US" dirty="0" smtClean="0"/>
              <a:t>For mutual aid incidents, arriving volunteers or off-duty personnel should report directly to their agency’s apparatus for assignment.  </a:t>
            </a:r>
          </a:p>
          <a:p>
            <a:pPr marL="1019556" lvl="1" indent="-571500">
              <a:buFont typeface="+mj-lt"/>
              <a:buAutoNum type="romanUcPeriod"/>
            </a:pPr>
            <a:r>
              <a:rPr lang="en-US" dirty="0" smtClean="0"/>
              <a:t>Runner or Accountability Officer collects passports.</a:t>
            </a:r>
          </a:p>
          <a:p>
            <a:pPr marL="1019556" lvl="1" indent="-571500">
              <a:buFont typeface="+mj-lt"/>
              <a:buAutoNum type="romanUcPeriod"/>
            </a:pPr>
            <a:r>
              <a:rPr lang="en-US" dirty="0" smtClean="0"/>
              <a:t>IC completes blank passports as needed.</a:t>
            </a:r>
          </a:p>
          <a:p>
            <a:pPr marL="1019556" lvl="1" indent="-571500">
              <a:buFont typeface="+mj-lt"/>
              <a:buAutoNum type="romanUcPeriod"/>
            </a:pPr>
            <a:r>
              <a:rPr lang="en-US" dirty="0" smtClean="0"/>
              <a:t>IC or Accountability Officer maintains passports.</a:t>
            </a:r>
          </a:p>
          <a:p>
            <a:pPr marL="550926" indent="-514350">
              <a:buFont typeface="+mj-lt"/>
              <a:buAutoNum type="alphaUcPeriod" startAt="5"/>
            </a:pPr>
            <a:r>
              <a:rPr lang="en-US" dirty="0" smtClean="0"/>
              <a:t>Accountability Officer’s Checklist</a:t>
            </a:r>
          </a:p>
          <a:p>
            <a:pPr marL="1019556" lvl="1" indent="-571500">
              <a:buFont typeface="+mj-lt"/>
              <a:buAutoNum type="romanUcPeriod"/>
            </a:pPr>
            <a:r>
              <a:rPr lang="en-US" dirty="0" smtClean="0"/>
              <a:t>Refer to Appendix B – Accountability Officer’s Checklist</a:t>
            </a:r>
            <a:endParaRPr lang="en-US" dirty="0"/>
          </a:p>
        </p:txBody>
      </p:sp>
    </p:spTree>
    <p:extLst>
      <p:ext uri="{BB962C8B-B14F-4D97-AF65-F5344CB8AC3E}">
        <p14:creationId xmlns:p14="http://schemas.microsoft.com/office/powerpoint/2010/main" val="231786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Technic">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883</TotalTime>
  <Words>2200</Words>
  <Application>Microsoft Office PowerPoint</Application>
  <PresentationFormat>On-screen Show (4:3)</PresentationFormat>
  <Paragraphs>215</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Technic</vt:lpstr>
      <vt:lpstr>Monterey County Fire Chiefs Association</vt:lpstr>
      <vt:lpstr>2011 Fireground Safety System</vt:lpstr>
      <vt:lpstr>2011 Fireground Safety System</vt:lpstr>
      <vt:lpstr>1.  Introduction</vt:lpstr>
      <vt:lpstr>1.  Introduction</vt:lpstr>
      <vt:lpstr>2.  Firefighter Accountability System</vt:lpstr>
      <vt:lpstr>2. Firefighter Accountability System</vt:lpstr>
      <vt:lpstr>PowerPoint Presentation</vt:lpstr>
      <vt:lpstr>2. Firefighter Accountability System</vt:lpstr>
      <vt:lpstr>3. Building Emergency Evacuation Signal</vt:lpstr>
      <vt:lpstr>3. Building Emergency Evacuation Signal</vt:lpstr>
      <vt:lpstr>4. Personal Accountability Reports</vt:lpstr>
      <vt:lpstr>5. Missing Firefighter Procedure</vt:lpstr>
      <vt:lpstr>6. Initial Rapid Intervention Crew - IRIC </vt:lpstr>
      <vt:lpstr>6. Initial Rapid Intervention Crew - IRIC</vt:lpstr>
      <vt:lpstr>7. Rapid Intervention Crew - RIC</vt:lpstr>
      <vt:lpstr>7. Rapid Intervention Crew - RIC</vt:lpstr>
      <vt:lpstr>7. Rapid Intervention Crew - RIC</vt:lpstr>
      <vt:lpstr>8. Emergency Fire Fighter Procedure</vt:lpstr>
      <vt:lpstr>8. Emergency Fire Fighter Procedures</vt:lpstr>
      <vt:lpstr>8. Emergency Fire Fighter Procedure</vt:lpstr>
      <vt:lpstr>9. Air Management</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Monterey County Fire Chiefs Association</dc:title>
  <dc:creator>Dan Gearhart</dc:creator>
  <cp:lastModifiedBy>Dan Gearhart</cp:lastModifiedBy>
  <cp:revision>77</cp:revision>
  <cp:lastPrinted>2011-12-07T05:11:53Z</cp:lastPrinted>
  <dcterms:created xsi:type="dcterms:W3CDTF">2011-10-27T18:12:58Z</dcterms:created>
  <dcterms:modified xsi:type="dcterms:W3CDTF">2011-12-07T05:13:40Z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