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61" r:id="rId3"/>
    <p:sldId id="262" r:id="rId4"/>
    <p:sldId id="263" r:id="rId5"/>
    <p:sldId id="266" r:id="rId6"/>
    <p:sldId id="267" r:id="rId7"/>
    <p:sldId id="265" r:id="rId8"/>
    <p:sldId id="305" r:id="rId9"/>
    <p:sldId id="268" r:id="rId10"/>
    <p:sldId id="295" r:id="rId11"/>
    <p:sldId id="269" r:id="rId12"/>
    <p:sldId id="296" r:id="rId13"/>
    <p:sldId id="306" r:id="rId14"/>
    <p:sldId id="297" r:id="rId15"/>
    <p:sldId id="307" r:id="rId16"/>
    <p:sldId id="298" r:id="rId17"/>
    <p:sldId id="308" r:id="rId18"/>
    <p:sldId id="299" r:id="rId19"/>
    <p:sldId id="309" r:id="rId20"/>
    <p:sldId id="300" r:id="rId21"/>
    <p:sldId id="310" r:id="rId22"/>
    <p:sldId id="301" r:id="rId23"/>
    <p:sldId id="311" r:id="rId24"/>
    <p:sldId id="288" r:id="rId25"/>
    <p:sldId id="314" r:id="rId26"/>
    <p:sldId id="312" r:id="rId27"/>
    <p:sldId id="315" r:id="rId28"/>
    <p:sldId id="317" r:id="rId29"/>
    <p:sldId id="313" r:id="rId30"/>
    <p:sldId id="293" r:id="rId31"/>
    <p:sldId id="316" r:id="rId32"/>
    <p:sldId id="31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pangbur\Documents\Fuel%20Moisture\BEU%20Fuel%20Moistur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Pangbur\Documents\Fuel%20Moisture\BEU%20Fuel%20Moistur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pangbur\AppData\Roaming\Microsoft\Excel\BEU%20Precip%20Monitor%20Hutch%202012%20(version%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BEU CHAMISE FUEL MOISTURE</a:t>
            </a:r>
          </a:p>
        </c:rich>
      </c:tx>
      <c:layout>
        <c:manualLayout>
          <c:xMode val="edge"/>
          <c:yMode val="edge"/>
          <c:x val="0.35817575083426029"/>
          <c:y val="1.9672131147540985E-2"/>
        </c:manualLayout>
      </c:layout>
      <c:overlay val="0"/>
      <c:spPr>
        <a:noFill/>
        <a:ln w="25400">
          <a:noFill/>
        </a:ln>
      </c:spPr>
    </c:title>
    <c:autoTitleDeleted val="0"/>
    <c:plotArea>
      <c:layout>
        <c:manualLayout>
          <c:layoutTarget val="inner"/>
          <c:xMode val="edge"/>
          <c:yMode val="edge"/>
          <c:x val="5.2280311457174641E-2"/>
          <c:y val="1.6393442622950821E-2"/>
          <c:w val="0.8553948832035595"/>
          <c:h val="0.93934426229508194"/>
        </c:manualLayout>
      </c:layout>
      <c:lineChart>
        <c:grouping val="standard"/>
        <c:varyColors val="0"/>
        <c:ser>
          <c:idx val="0"/>
          <c:order val="0"/>
          <c:tx>
            <c:v>Historical Average - New Growth</c:v>
          </c:tx>
          <c:spPr>
            <a:ln w="12700">
              <a:solidFill>
                <a:srgbClr val="000080"/>
              </a:solidFill>
              <a:prstDash val="solid"/>
            </a:ln>
          </c:spPr>
          <c:marker>
            <c:symbol val="none"/>
          </c:marker>
          <c:cat>
            <c:strRef>
              <c:f>'Smith Ranch'!$A$3:$A$14</c:f>
              <c:strCache>
                <c:ptCount val="12"/>
                <c:pt idx="0">
                  <c:v>JANUARY</c:v>
                </c:pt>
                <c:pt idx="1">
                  <c:v>FEBRUARY</c:v>
                </c:pt>
                <c:pt idx="2">
                  <c:v>MARCH</c:v>
                </c:pt>
                <c:pt idx="3">
                  <c:v>APRIL </c:v>
                </c:pt>
                <c:pt idx="4">
                  <c:v>MAY</c:v>
                </c:pt>
                <c:pt idx="5">
                  <c:v>JUNE</c:v>
                </c:pt>
                <c:pt idx="6">
                  <c:v>JULY</c:v>
                </c:pt>
                <c:pt idx="7">
                  <c:v>AUGUST</c:v>
                </c:pt>
                <c:pt idx="8">
                  <c:v>SEPTEMBER</c:v>
                </c:pt>
                <c:pt idx="9">
                  <c:v>OCTOBER</c:v>
                </c:pt>
                <c:pt idx="10">
                  <c:v>NOVEMBER</c:v>
                </c:pt>
                <c:pt idx="11">
                  <c:v>DECEMBER</c:v>
                </c:pt>
              </c:strCache>
            </c:strRef>
          </c:cat>
          <c:val>
            <c:numRef>
              <c:f>'Average All Sites'!$AE$3:$AE$14</c:f>
              <c:numCache>
                <c:formatCode>0.0%</c:formatCode>
                <c:ptCount val="12"/>
                <c:pt idx="0">
                  <c:v>0.74299999999999999</c:v>
                </c:pt>
                <c:pt idx="1">
                  <c:v>0.79666666666666675</c:v>
                </c:pt>
                <c:pt idx="2">
                  <c:v>1.6231428571428574</c:v>
                </c:pt>
                <c:pt idx="3">
                  <c:v>1.63575</c:v>
                </c:pt>
                <c:pt idx="4">
                  <c:v>1.3121904761904764</c:v>
                </c:pt>
                <c:pt idx="5">
                  <c:v>1.0742130434782609</c:v>
                </c:pt>
                <c:pt idx="6">
                  <c:v>0.80019791666666651</c:v>
                </c:pt>
                <c:pt idx="7">
                  <c:v>0.69074242424242438</c:v>
                </c:pt>
                <c:pt idx="8">
                  <c:v>0.62461956521739137</c:v>
                </c:pt>
                <c:pt idx="9">
                  <c:v>0.61613157894736836</c:v>
                </c:pt>
                <c:pt idx="10">
                  <c:v>0.69537500000000008</c:v>
                </c:pt>
                <c:pt idx="11">
                  <c:v>0.65500000000000003</c:v>
                </c:pt>
              </c:numCache>
            </c:numRef>
          </c:val>
          <c:smooth val="1"/>
        </c:ser>
        <c:ser>
          <c:idx val="1"/>
          <c:order val="1"/>
          <c:tx>
            <c:v>Historical Average - Old Growth</c:v>
          </c:tx>
          <c:spPr>
            <a:ln w="12700">
              <a:solidFill>
                <a:srgbClr val="FF00FF"/>
              </a:solidFill>
              <a:prstDash val="solid"/>
            </a:ln>
          </c:spPr>
          <c:marker>
            <c:symbol val="none"/>
          </c:marker>
          <c:cat>
            <c:strRef>
              <c:f>'Smith Ranch'!$A$3:$A$14</c:f>
              <c:strCache>
                <c:ptCount val="12"/>
                <c:pt idx="0">
                  <c:v>JANUARY</c:v>
                </c:pt>
                <c:pt idx="1">
                  <c:v>FEBRUARY</c:v>
                </c:pt>
                <c:pt idx="2">
                  <c:v>MARCH</c:v>
                </c:pt>
                <c:pt idx="3">
                  <c:v>APRIL </c:v>
                </c:pt>
                <c:pt idx="4">
                  <c:v>MAY</c:v>
                </c:pt>
                <c:pt idx="5">
                  <c:v>JUNE</c:v>
                </c:pt>
                <c:pt idx="6">
                  <c:v>JULY</c:v>
                </c:pt>
                <c:pt idx="7">
                  <c:v>AUGUST</c:v>
                </c:pt>
                <c:pt idx="8">
                  <c:v>SEPTEMBER</c:v>
                </c:pt>
                <c:pt idx="9">
                  <c:v>OCTOBER</c:v>
                </c:pt>
                <c:pt idx="10">
                  <c:v>NOVEMBER</c:v>
                </c:pt>
                <c:pt idx="11">
                  <c:v>DECEMBER</c:v>
                </c:pt>
              </c:strCache>
            </c:strRef>
          </c:cat>
          <c:val>
            <c:numRef>
              <c:f>'Average All Sites'!$AE$19:$AE$30</c:f>
              <c:numCache>
                <c:formatCode>0.0%</c:formatCode>
                <c:ptCount val="12"/>
                <c:pt idx="0">
                  <c:v>0.74175000000000002</c:v>
                </c:pt>
                <c:pt idx="1">
                  <c:v>0.78400000000000003</c:v>
                </c:pt>
                <c:pt idx="2">
                  <c:v>0.94045454545454554</c:v>
                </c:pt>
                <c:pt idx="3">
                  <c:v>0.8910769230769231</c:v>
                </c:pt>
                <c:pt idx="4">
                  <c:v>0.81990476190476191</c:v>
                </c:pt>
                <c:pt idx="5">
                  <c:v>0.7536956521739131</c:v>
                </c:pt>
                <c:pt idx="6">
                  <c:v>0.64896874999999998</c:v>
                </c:pt>
                <c:pt idx="7">
                  <c:v>0.57195454545454527</c:v>
                </c:pt>
                <c:pt idx="8">
                  <c:v>0.53680434782608688</c:v>
                </c:pt>
                <c:pt idx="9">
                  <c:v>0.54477777777777781</c:v>
                </c:pt>
                <c:pt idx="10">
                  <c:v>0.61293750000000002</c:v>
                </c:pt>
                <c:pt idx="11">
                  <c:v>0.68025000000000002</c:v>
                </c:pt>
              </c:numCache>
            </c:numRef>
          </c:val>
          <c:smooth val="1"/>
        </c:ser>
        <c:ser>
          <c:idx val="4"/>
          <c:order val="2"/>
          <c:tx>
            <c:v>2010 New Growth</c:v>
          </c:tx>
          <c:spPr>
            <a:ln w="12700">
              <a:solidFill>
                <a:srgbClr val="00FF00"/>
              </a:solidFill>
              <a:prstDash val="solid"/>
            </a:ln>
          </c:spPr>
          <c:marker>
            <c:symbol val="none"/>
          </c:marker>
          <c:cat>
            <c:strRef>
              <c:f>'Smith Ranch'!$A$3:$A$14</c:f>
              <c:strCache>
                <c:ptCount val="12"/>
                <c:pt idx="0">
                  <c:v>JANUARY</c:v>
                </c:pt>
                <c:pt idx="1">
                  <c:v>FEBRUARY</c:v>
                </c:pt>
                <c:pt idx="2">
                  <c:v>MARCH</c:v>
                </c:pt>
                <c:pt idx="3">
                  <c:v>APRIL </c:v>
                </c:pt>
                <c:pt idx="4">
                  <c:v>MAY</c:v>
                </c:pt>
                <c:pt idx="5">
                  <c:v>JUNE</c:v>
                </c:pt>
                <c:pt idx="6">
                  <c:v>JULY</c:v>
                </c:pt>
                <c:pt idx="7">
                  <c:v>AUGUST</c:v>
                </c:pt>
                <c:pt idx="8">
                  <c:v>SEPTEMBER</c:v>
                </c:pt>
                <c:pt idx="9">
                  <c:v>OCTOBER</c:v>
                </c:pt>
                <c:pt idx="10">
                  <c:v>NOVEMBER</c:v>
                </c:pt>
                <c:pt idx="11">
                  <c:v>DECEMBER</c:v>
                </c:pt>
              </c:strCache>
            </c:strRef>
          </c:cat>
          <c:val>
            <c:numRef>
              <c:f>'Smith Ranch'!$Y$3:$Y$14</c:f>
              <c:numCache>
                <c:formatCode>0.00%</c:formatCode>
                <c:ptCount val="12"/>
                <c:pt idx="0">
                  <c:v>0.78</c:v>
                </c:pt>
                <c:pt idx="1">
                  <c:v>0.85399999999999998</c:v>
                </c:pt>
                <c:pt idx="2">
                  <c:v>0.92800000000000005</c:v>
                </c:pt>
                <c:pt idx="3">
                  <c:v>1.621</c:v>
                </c:pt>
                <c:pt idx="4">
                  <c:v>1.07</c:v>
                </c:pt>
                <c:pt idx="5">
                  <c:v>0.95</c:v>
                </c:pt>
                <c:pt idx="6">
                  <c:v>0.72</c:v>
                </c:pt>
                <c:pt idx="7">
                  <c:v>0.624</c:v>
                </c:pt>
                <c:pt idx="8">
                  <c:v>0.56000000000000005</c:v>
                </c:pt>
                <c:pt idx="9">
                  <c:v>0.52</c:v>
                </c:pt>
                <c:pt idx="10">
                  <c:v>0.59</c:v>
                </c:pt>
              </c:numCache>
            </c:numRef>
          </c:val>
          <c:smooth val="1"/>
        </c:ser>
        <c:ser>
          <c:idx val="5"/>
          <c:order val="3"/>
          <c:tx>
            <c:v>2010 Old Growth</c:v>
          </c:tx>
          <c:spPr>
            <a:ln w="12700">
              <a:solidFill>
                <a:srgbClr val="800000"/>
              </a:solidFill>
              <a:prstDash val="solid"/>
            </a:ln>
          </c:spPr>
          <c:marker>
            <c:symbol val="none"/>
          </c:marker>
          <c:cat>
            <c:strRef>
              <c:f>'Smith Ranch'!$A$3:$A$14</c:f>
              <c:strCache>
                <c:ptCount val="12"/>
                <c:pt idx="0">
                  <c:v>JANUARY</c:v>
                </c:pt>
                <c:pt idx="1">
                  <c:v>FEBRUARY</c:v>
                </c:pt>
                <c:pt idx="2">
                  <c:v>MARCH</c:v>
                </c:pt>
                <c:pt idx="3">
                  <c:v>APRIL </c:v>
                </c:pt>
                <c:pt idx="4">
                  <c:v>MAY</c:v>
                </c:pt>
                <c:pt idx="5">
                  <c:v>JUNE</c:v>
                </c:pt>
                <c:pt idx="6">
                  <c:v>JULY</c:v>
                </c:pt>
                <c:pt idx="7">
                  <c:v>AUGUST</c:v>
                </c:pt>
                <c:pt idx="8">
                  <c:v>SEPTEMBER</c:v>
                </c:pt>
                <c:pt idx="9">
                  <c:v>OCTOBER</c:v>
                </c:pt>
                <c:pt idx="10">
                  <c:v>NOVEMBER</c:v>
                </c:pt>
                <c:pt idx="11">
                  <c:v>DECEMBER</c:v>
                </c:pt>
              </c:strCache>
            </c:strRef>
          </c:cat>
          <c:val>
            <c:numRef>
              <c:f>'Smith Ranch'!$Y$19:$Y$30</c:f>
              <c:numCache>
                <c:formatCode>0.00%</c:formatCode>
                <c:ptCount val="12"/>
                <c:pt idx="0">
                  <c:v>0.78</c:v>
                </c:pt>
                <c:pt idx="1">
                  <c:v>0.85399999999999998</c:v>
                </c:pt>
                <c:pt idx="2">
                  <c:v>0.92800000000000005</c:v>
                </c:pt>
                <c:pt idx="3">
                  <c:v>0.84</c:v>
                </c:pt>
                <c:pt idx="4">
                  <c:v>0.79</c:v>
                </c:pt>
                <c:pt idx="5">
                  <c:v>0.7</c:v>
                </c:pt>
                <c:pt idx="6">
                  <c:v>0.64</c:v>
                </c:pt>
                <c:pt idx="7">
                  <c:v>0.46300000000000002</c:v>
                </c:pt>
                <c:pt idx="8">
                  <c:v>0.45</c:v>
                </c:pt>
                <c:pt idx="9">
                  <c:v>0.5</c:v>
                </c:pt>
                <c:pt idx="10">
                  <c:v>0.56000000000000005</c:v>
                </c:pt>
                <c:pt idx="11">
                  <c:v>0.71</c:v>
                </c:pt>
              </c:numCache>
            </c:numRef>
          </c:val>
          <c:smooth val="1"/>
        </c:ser>
        <c:ser>
          <c:idx val="6"/>
          <c:order val="4"/>
          <c:tx>
            <c:v>2011 Bear Valley New Growth</c:v>
          </c:tx>
          <c:spPr>
            <a:ln w="12700">
              <a:solidFill>
                <a:srgbClr val="008080"/>
              </a:solidFill>
              <a:prstDash val="solid"/>
            </a:ln>
          </c:spPr>
          <c:marker>
            <c:symbol val="none"/>
          </c:marker>
          <c:cat>
            <c:strRef>
              <c:f>'Smith Ranch'!$A$3:$A$14</c:f>
              <c:strCache>
                <c:ptCount val="12"/>
                <c:pt idx="0">
                  <c:v>JANUARY</c:v>
                </c:pt>
                <c:pt idx="1">
                  <c:v>FEBRUARY</c:v>
                </c:pt>
                <c:pt idx="2">
                  <c:v>MARCH</c:v>
                </c:pt>
                <c:pt idx="3">
                  <c:v>APRIL </c:v>
                </c:pt>
                <c:pt idx="4">
                  <c:v>MAY</c:v>
                </c:pt>
                <c:pt idx="5">
                  <c:v>JUNE</c:v>
                </c:pt>
                <c:pt idx="6">
                  <c:v>JULY</c:v>
                </c:pt>
                <c:pt idx="7">
                  <c:v>AUGUST</c:v>
                </c:pt>
                <c:pt idx="8">
                  <c:v>SEPTEMBER</c:v>
                </c:pt>
                <c:pt idx="9">
                  <c:v>OCTOBER</c:v>
                </c:pt>
                <c:pt idx="10">
                  <c:v>NOVEMBER</c:v>
                </c:pt>
                <c:pt idx="11">
                  <c:v>DECEMBER</c:v>
                </c:pt>
              </c:strCache>
            </c:strRef>
          </c:cat>
          <c:val>
            <c:numRef>
              <c:f>'Smith Ranch'!$Z$3:$Z$14</c:f>
              <c:numCache>
                <c:formatCode>General</c:formatCode>
                <c:ptCount val="12"/>
                <c:pt idx="3" formatCode="0.00%">
                  <c:v>1.7</c:v>
                </c:pt>
                <c:pt idx="4" formatCode="0.00%">
                  <c:v>1.25</c:v>
                </c:pt>
                <c:pt idx="5" formatCode="0.00%">
                  <c:v>1.17</c:v>
                </c:pt>
                <c:pt idx="6" formatCode="0.00%">
                  <c:v>0.77500000000000002</c:v>
                </c:pt>
                <c:pt idx="7" formatCode="0.00%">
                  <c:v>0.66</c:v>
                </c:pt>
                <c:pt idx="8" formatCode="0.00%">
                  <c:v>0.59699999999999998</c:v>
                </c:pt>
                <c:pt idx="9" formatCode="0.00%">
                  <c:v>0.59</c:v>
                </c:pt>
                <c:pt idx="10" formatCode="0.00%">
                  <c:v>0.66</c:v>
                </c:pt>
              </c:numCache>
            </c:numRef>
          </c:val>
          <c:smooth val="1"/>
        </c:ser>
        <c:ser>
          <c:idx val="7"/>
          <c:order val="5"/>
          <c:tx>
            <c:v>2011 Bear Valley Old Growth</c:v>
          </c:tx>
          <c:spPr>
            <a:ln w="25400">
              <a:solidFill>
                <a:srgbClr val="0000FF"/>
              </a:solidFill>
              <a:prstDash val="solid"/>
            </a:ln>
          </c:spPr>
          <c:marker>
            <c:symbol val="none"/>
          </c:marker>
          <c:cat>
            <c:strRef>
              <c:f>'Smith Ranch'!$A$3:$A$14</c:f>
              <c:strCache>
                <c:ptCount val="12"/>
                <c:pt idx="0">
                  <c:v>JANUARY</c:v>
                </c:pt>
                <c:pt idx="1">
                  <c:v>FEBRUARY</c:v>
                </c:pt>
                <c:pt idx="2">
                  <c:v>MARCH</c:v>
                </c:pt>
                <c:pt idx="3">
                  <c:v>APRIL </c:v>
                </c:pt>
                <c:pt idx="4">
                  <c:v>MAY</c:v>
                </c:pt>
                <c:pt idx="5">
                  <c:v>JUNE</c:v>
                </c:pt>
                <c:pt idx="6">
                  <c:v>JULY</c:v>
                </c:pt>
                <c:pt idx="7">
                  <c:v>AUGUST</c:v>
                </c:pt>
                <c:pt idx="8">
                  <c:v>SEPTEMBER</c:v>
                </c:pt>
                <c:pt idx="9">
                  <c:v>OCTOBER</c:v>
                </c:pt>
                <c:pt idx="10">
                  <c:v>NOVEMBER</c:v>
                </c:pt>
                <c:pt idx="11">
                  <c:v>DECEMBER</c:v>
                </c:pt>
              </c:strCache>
            </c:strRef>
          </c:cat>
          <c:val>
            <c:numRef>
              <c:f>'Smith Ranch'!$Z$19:$Z$30</c:f>
              <c:numCache>
                <c:formatCode>0.00%</c:formatCode>
                <c:ptCount val="12"/>
                <c:pt idx="0">
                  <c:v>0.77</c:v>
                </c:pt>
                <c:pt idx="1">
                  <c:v>0.79</c:v>
                </c:pt>
                <c:pt idx="2">
                  <c:v>0.92</c:v>
                </c:pt>
                <c:pt idx="3">
                  <c:v>0.88</c:v>
                </c:pt>
                <c:pt idx="4">
                  <c:v>0.77</c:v>
                </c:pt>
                <c:pt idx="5">
                  <c:v>0.77</c:v>
                </c:pt>
                <c:pt idx="6">
                  <c:v>0.67500000000000004</c:v>
                </c:pt>
                <c:pt idx="7">
                  <c:v>0.53</c:v>
                </c:pt>
                <c:pt idx="8">
                  <c:v>0.498</c:v>
                </c:pt>
                <c:pt idx="9">
                  <c:v>0.46</c:v>
                </c:pt>
                <c:pt idx="10">
                  <c:v>0.58499999999999996</c:v>
                </c:pt>
                <c:pt idx="11">
                  <c:v>0.68</c:v>
                </c:pt>
              </c:numCache>
            </c:numRef>
          </c:val>
          <c:smooth val="1"/>
        </c:ser>
        <c:ser>
          <c:idx val="8"/>
          <c:order val="6"/>
          <c:tx>
            <c:v>Critical</c:v>
          </c:tx>
          <c:spPr>
            <a:ln w="25400">
              <a:solidFill>
                <a:srgbClr val="FF0000"/>
              </a:solidFill>
              <a:prstDash val="solid"/>
            </a:ln>
          </c:spPr>
          <c:marker>
            <c:symbol val="none"/>
          </c:marker>
          <c:cat>
            <c:strRef>
              <c:f>'Smith Ranch'!$A$3:$A$14</c:f>
              <c:strCache>
                <c:ptCount val="12"/>
                <c:pt idx="0">
                  <c:v>JANUARY</c:v>
                </c:pt>
                <c:pt idx="1">
                  <c:v>FEBRUARY</c:v>
                </c:pt>
                <c:pt idx="2">
                  <c:v>MARCH</c:v>
                </c:pt>
                <c:pt idx="3">
                  <c:v>APRIL </c:v>
                </c:pt>
                <c:pt idx="4">
                  <c:v>MAY</c:v>
                </c:pt>
                <c:pt idx="5">
                  <c:v>JUNE</c:v>
                </c:pt>
                <c:pt idx="6">
                  <c:v>JULY</c:v>
                </c:pt>
                <c:pt idx="7">
                  <c:v>AUGUST</c:v>
                </c:pt>
                <c:pt idx="8">
                  <c:v>SEPTEMBER</c:v>
                </c:pt>
                <c:pt idx="9">
                  <c:v>OCTOBER</c:v>
                </c:pt>
                <c:pt idx="10">
                  <c:v>NOVEMBER</c:v>
                </c:pt>
                <c:pt idx="11">
                  <c:v>DECEMBER</c:v>
                </c:pt>
              </c:strCache>
            </c:strRef>
          </c:cat>
          <c:val>
            <c:numRef>
              <c:f>'Smith Ranch'!$AF$3:$AF$14</c:f>
              <c:numCache>
                <c:formatCode>0.00%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smooth val="1"/>
        </c:ser>
        <c:ser>
          <c:idx val="9"/>
          <c:order val="7"/>
          <c:tx>
            <c:v>2011 Hastings New Growth</c:v>
          </c:tx>
          <c:spPr>
            <a:ln w="25400">
              <a:solidFill>
                <a:srgbClr val="CCFFFF"/>
              </a:solidFill>
              <a:prstDash val="solid"/>
            </a:ln>
          </c:spPr>
          <c:marker>
            <c:symbol val="none"/>
          </c:marker>
          <c:val>
            <c:numRef>
              <c:f>Hastings!$Z$3:$Z$14</c:f>
              <c:numCache>
                <c:formatCode>General</c:formatCode>
                <c:ptCount val="12"/>
                <c:pt idx="3" formatCode="0.00%">
                  <c:v>1.76</c:v>
                </c:pt>
                <c:pt idx="4" formatCode="0.00%">
                  <c:v>1.35</c:v>
                </c:pt>
                <c:pt idx="5" formatCode="0.00%">
                  <c:v>1.18</c:v>
                </c:pt>
                <c:pt idx="6" formatCode="0.00%">
                  <c:v>1.26</c:v>
                </c:pt>
                <c:pt idx="7" formatCode="0.00%">
                  <c:v>0.68</c:v>
                </c:pt>
                <c:pt idx="8" formatCode="0.00%">
                  <c:v>0.66</c:v>
                </c:pt>
                <c:pt idx="9" formatCode="0.00%">
                  <c:v>0.7</c:v>
                </c:pt>
              </c:numCache>
            </c:numRef>
          </c:val>
          <c:smooth val="0"/>
        </c:ser>
        <c:ser>
          <c:idx val="10"/>
          <c:order val="8"/>
          <c:tx>
            <c:v>2011 Hastings Old Growth</c:v>
          </c:tx>
          <c:spPr>
            <a:ln w="25400">
              <a:solidFill>
                <a:srgbClr val="CCFFCC"/>
              </a:solidFill>
              <a:prstDash val="solid"/>
            </a:ln>
          </c:spPr>
          <c:marker>
            <c:symbol val="none"/>
          </c:marker>
          <c:val>
            <c:numRef>
              <c:f>Hastings!$Z$19:$Z$30</c:f>
              <c:numCache>
                <c:formatCode>0.00%</c:formatCode>
                <c:ptCount val="12"/>
                <c:pt idx="1">
                  <c:v>0.84</c:v>
                </c:pt>
                <c:pt idx="3">
                  <c:v>0.9</c:v>
                </c:pt>
                <c:pt idx="4">
                  <c:v>0.81</c:v>
                </c:pt>
                <c:pt idx="5">
                  <c:v>0.77</c:v>
                </c:pt>
                <c:pt idx="6">
                  <c:v>0.79</c:v>
                </c:pt>
                <c:pt idx="7">
                  <c:v>0.47</c:v>
                </c:pt>
                <c:pt idx="8">
                  <c:v>0.45</c:v>
                </c:pt>
                <c:pt idx="9">
                  <c:v>0.61</c:v>
                </c:pt>
              </c:numCache>
            </c:numRef>
          </c:val>
          <c:smooth val="0"/>
        </c:ser>
        <c:dLbls>
          <c:showLegendKey val="0"/>
          <c:showVal val="0"/>
          <c:showCatName val="0"/>
          <c:showSerName val="0"/>
          <c:showPercent val="0"/>
          <c:showBubbleSize val="0"/>
        </c:dLbls>
        <c:marker val="1"/>
        <c:smooth val="0"/>
        <c:axId val="105910272"/>
        <c:axId val="105911808"/>
      </c:lineChart>
      <c:catAx>
        <c:axId val="1059102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05911808"/>
        <c:crosses val="autoZero"/>
        <c:auto val="1"/>
        <c:lblAlgn val="ctr"/>
        <c:lblOffset val="100"/>
        <c:tickLblSkip val="1"/>
        <c:tickMarkSkip val="1"/>
        <c:noMultiLvlLbl val="0"/>
      </c:catAx>
      <c:valAx>
        <c:axId val="105911808"/>
        <c:scaling>
          <c:orientation val="minMax"/>
          <c:min val="0.4"/>
        </c:scaling>
        <c:delete val="0"/>
        <c:axPos val="l"/>
        <c:numFmt formatCode="0.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05910272"/>
        <c:crosses val="autoZero"/>
        <c:crossBetween val="between"/>
      </c:valAx>
      <c:spPr>
        <a:solidFill>
          <a:srgbClr val="969696"/>
        </a:solidFill>
        <a:ln w="3175">
          <a:solidFill>
            <a:srgbClr val="000000"/>
          </a:solidFill>
          <a:prstDash val="solid"/>
        </a:ln>
      </c:spPr>
    </c:plotArea>
    <c:legend>
      <c:legendPos val="r"/>
      <c:layout>
        <c:manualLayout>
          <c:xMode val="edge"/>
          <c:yMode val="edge"/>
          <c:x val="0.89032622484689417"/>
          <c:y val="1.2900262467191573E-2"/>
          <c:w val="0.10134044181977253"/>
          <c:h val="0.94709956255468053"/>
        </c:manualLayout>
      </c:layout>
      <c:overlay val="0"/>
      <c:spPr>
        <a:solidFill>
          <a:srgbClr val="FFFFFF"/>
        </a:solidFill>
        <a:ln w="25400">
          <a:noFill/>
        </a:ln>
      </c:spPr>
      <c:txPr>
        <a:bodyPr/>
        <a:lstStyle/>
        <a:p>
          <a:pPr>
            <a:defRPr sz="73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2012 BEU FUEL MOISTURE</a:t>
            </a:r>
          </a:p>
        </c:rich>
      </c:tx>
      <c:layout>
        <c:manualLayout>
          <c:xMode val="edge"/>
          <c:yMode val="edge"/>
          <c:x val="0.39822023356958297"/>
          <c:y val="1.3114796213279213E-2"/>
        </c:manualLayout>
      </c:layout>
      <c:overlay val="0"/>
      <c:spPr>
        <a:noFill/>
        <a:ln w="25400">
          <a:noFill/>
        </a:ln>
      </c:spPr>
    </c:title>
    <c:autoTitleDeleted val="0"/>
    <c:plotArea>
      <c:layout>
        <c:manualLayout>
          <c:layoutTarget val="inner"/>
          <c:xMode val="edge"/>
          <c:yMode val="edge"/>
          <c:x val="8.1201334816462731E-2"/>
          <c:y val="1.2213071726689902E-2"/>
          <c:w val="0.7938450129773823"/>
          <c:h val="0.9468869669979777"/>
        </c:manualLayout>
      </c:layout>
      <c:lineChart>
        <c:grouping val="standard"/>
        <c:varyColors val="0"/>
        <c:ser>
          <c:idx val="2"/>
          <c:order val="0"/>
          <c:tx>
            <c:v>Historic Average</c:v>
          </c:tx>
          <c:spPr>
            <a:ln w="50800">
              <a:solidFill>
                <a:srgbClr val="006600"/>
              </a:solidFill>
            </a:ln>
          </c:spPr>
          <c:marker>
            <c:symbol val="none"/>
          </c:marker>
          <c:dPt>
            <c:idx val="4"/>
            <c:bubble3D val="0"/>
          </c:dPt>
          <c:cat>
            <c:strRef>
              <c:f>'Smith Ranch'!$A$33:$A$44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'Average All Sites'!$AE$19:$AE$30</c:f>
              <c:numCache>
                <c:formatCode>0.0%</c:formatCode>
                <c:ptCount val="12"/>
                <c:pt idx="0">
                  <c:v>0.71340000000000003</c:v>
                </c:pt>
                <c:pt idx="1">
                  <c:v>0.76186666666666669</c:v>
                </c:pt>
                <c:pt idx="2">
                  <c:v>0.92541666666666667</c:v>
                </c:pt>
                <c:pt idx="3">
                  <c:v>0.8910769230769231</c:v>
                </c:pt>
                <c:pt idx="4">
                  <c:v>0.81990476190476191</c:v>
                </c:pt>
                <c:pt idx="5">
                  <c:v>0.7536956521739131</c:v>
                </c:pt>
                <c:pt idx="6">
                  <c:v>0.64896874999999998</c:v>
                </c:pt>
                <c:pt idx="7">
                  <c:v>0.57195454545454527</c:v>
                </c:pt>
                <c:pt idx="8">
                  <c:v>0.53680434782608688</c:v>
                </c:pt>
                <c:pt idx="9">
                  <c:v>0.54477777777777781</c:v>
                </c:pt>
                <c:pt idx="10">
                  <c:v>0.61293750000000002</c:v>
                </c:pt>
                <c:pt idx="11">
                  <c:v>0.68025000000000002</c:v>
                </c:pt>
              </c:numCache>
            </c:numRef>
          </c:val>
          <c:smooth val="1"/>
        </c:ser>
        <c:ser>
          <c:idx val="4"/>
          <c:order val="1"/>
          <c:tx>
            <c:v>Average LFM</c:v>
          </c:tx>
          <c:spPr>
            <a:ln w="50800">
              <a:solidFill>
                <a:schemeClr val="tx1"/>
              </a:solidFill>
            </a:ln>
          </c:spPr>
          <c:marker>
            <c:symbol val="none"/>
          </c:marker>
          <c:cat>
            <c:strRef>
              <c:f>'Smith Ranch'!$A$33:$A$44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'Average All Sites'!$AA$19:$AA$30</c:f>
              <c:numCache>
                <c:formatCode>0.0%</c:formatCode>
                <c:ptCount val="12"/>
                <c:pt idx="0">
                  <c:v>0.6</c:v>
                </c:pt>
                <c:pt idx="1">
                  <c:v>0.67333333333333334</c:v>
                </c:pt>
                <c:pt idx="2">
                  <c:v>0.76000000000000012</c:v>
                </c:pt>
              </c:numCache>
            </c:numRef>
          </c:val>
          <c:smooth val="1"/>
        </c:ser>
        <c:ser>
          <c:idx val="5"/>
          <c:order val="2"/>
          <c:tx>
            <c:v>Lockwood</c:v>
          </c:tx>
          <c:spPr>
            <a:ln w="50800">
              <a:solidFill>
                <a:srgbClr val="FFFF00"/>
              </a:solidFill>
            </a:ln>
          </c:spPr>
          <c:marker>
            <c:symbol val="none"/>
          </c:marker>
          <c:cat>
            <c:strRef>
              <c:f>'Smith Ranch'!$A$33:$A$44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Lockwood!$AA$19:$AA$30</c:f>
              <c:numCache>
                <c:formatCode>0.00%</c:formatCode>
                <c:ptCount val="12"/>
                <c:pt idx="0">
                  <c:v>0.54</c:v>
                </c:pt>
                <c:pt idx="1">
                  <c:v>0.66</c:v>
                </c:pt>
                <c:pt idx="2">
                  <c:v>0.65</c:v>
                </c:pt>
              </c:numCache>
            </c:numRef>
          </c:val>
          <c:smooth val="1"/>
        </c:ser>
        <c:ser>
          <c:idx val="6"/>
          <c:order val="3"/>
          <c:tx>
            <c:v>Parkfield</c:v>
          </c:tx>
          <c:spPr>
            <a:ln w="50800">
              <a:solidFill>
                <a:srgbClr val="00B0F0"/>
              </a:solidFill>
            </a:ln>
          </c:spPr>
          <c:marker>
            <c:symbol val="none"/>
          </c:marker>
          <c:cat>
            <c:strRef>
              <c:f>'Smith Ranch'!$A$33:$A$44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Parkfield!$AA$19:$AA$30</c:f>
              <c:numCache>
                <c:formatCode>General</c:formatCode>
                <c:ptCount val="12"/>
              </c:numCache>
            </c:numRef>
          </c:val>
          <c:smooth val="1"/>
        </c:ser>
        <c:ser>
          <c:idx val="7"/>
          <c:order val="4"/>
          <c:tx>
            <c:v>Pebble Beach</c:v>
          </c:tx>
          <c:spPr>
            <a:ln w="50800">
              <a:solidFill>
                <a:srgbClr val="7030A0"/>
              </a:solidFill>
            </a:ln>
          </c:spPr>
          <c:marker>
            <c:symbol val="none"/>
          </c:marker>
          <c:cat>
            <c:strRef>
              <c:f>'Smith Ranch'!$A$33:$A$44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'Pebble Beach'!$AA$19:$AA$30</c:f>
              <c:numCache>
                <c:formatCode>0.00%</c:formatCode>
                <c:ptCount val="12"/>
                <c:pt idx="0">
                  <c:v>0.92</c:v>
                </c:pt>
                <c:pt idx="1">
                  <c:v>0.85</c:v>
                </c:pt>
                <c:pt idx="2">
                  <c:v>0.84</c:v>
                </c:pt>
              </c:numCache>
            </c:numRef>
          </c:val>
          <c:smooth val="1"/>
        </c:ser>
        <c:ser>
          <c:idx val="1"/>
          <c:order val="5"/>
          <c:tx>
            <c:v>Hastings</c:v>
          </c:tx>
          <c:spPr>
            <a:ln w="50800">
              <a:solidFill>
                <a:srgbClr val="663300"/>
              </a:solidFill>
            </a:ln>
          </c:spPr>
          <c:marker>
            <c:symbol val="none"/>
          </c:marker>
          <c:cat>
            <c:strRef>
              <c:f>'Smith Ranch'!$A$33:$A$44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Hastings!$AA$19:$AA$30</c:f>
              <c:numCache>
                <c:formatCode>0.00%</c:formatCode>
                <c:ptCount val="12"/>
                <c:pt idx="0">
                  <c:v>0.61</c:v>
                </c:pt>
                <c:pt idx="1">
                  <c:v>0.67</c:v>
                </c:pt>
                <c:pt idx="2">
                  <c:v>0.74</c:v>
                </c:pt>
              </c:numCache>
            </c:numRef>
          </c:val>
          <c:smooth val="1"/>
        </c:ser>
        <c:ser>
          <c:idx val="0"/>
          <c:order val="6"/>
          <c:tx>
            <c:v>Bear Valley</c:v>
          </c:tx>
          <c:spPr>
            <a:ln w="50800">
              <a:solidFill>
                <a:schemeClr val="accent3">
                  <a:lumMod val="75000"/>
                </a:schemeClr>
              </a:solidFill>
            </a:ln>
          </c:spPr>
          <c:marker>
            <c:symbol val="none"/>
          </c:marker>
          <c:cat>
            <c:strRef>
              <c:f>'Smith Ranch'!$A$33:$A$44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'Smith Ranch'!$AA$19:$AA$30</c:f>
              <c:numCache>
                <c:formatCode>0.00%</c:formatCode>
                <c:ptCount val="12"/>
                <c:pt idx="0">
                  <c:v>0.65</c:v>
                </c:pt>
                <c:pt idx="1">
                  <c:v>0.69</c:v>
                </c:pt>
                <c:pt idx="2">
                  <c:v>0.89</c:v>
                </c:pt>
              </c:numCache>
            </c:numRef>
          </c:val>
          <c:smooth val="1"/>
        </c:ser>
        <c:ser>
          <c:idx val="3"/>
          <c:order val="7"/>
          <c:tx>
            <c:v>Critical</c:v>
          </c:tx>
          <c:spPr>
            <a:ln w="38100">
              <a:solidFill>
                <a:srgbClr val="FF0000"/>
              </a:solidFill>
              <a:prstDash val="solid"/>
            </a:ln>
          </c:spPr>
          <c:marker>
            <c:symbol val="none"/>
          </c:marker>
          <c:cat>
            <c:strRef>
              <c:f>'Smith Ranch'!$A$33:$A$44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'Smith Ranch'!$AF$3:$AF$14</c:f>
              <c:numCache>
                <c:formatCode>0.00%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smooth val="1"/>
        </c:ser>
        <c:dLbls>
          <c:showLegendKey val="0"/>
          <c:showVal val="0"/>
          <c:showCatName val="0"/>
          <c:showSerName val="0"/>
          <c:showPercent val="0"/>
          <c:showBubbleSize val="0"/>
        </c:dLbls>
        <c:marker val="1"/>
        <c:smooth val="0"/>
        <c:axId val="105969152"/>
        <c:axId val="105970688"/>
      </c:lineChart>
      <c:dateAx>
        <c:axId val="105969152"/>
        <c:scaling>
          <c:orientation val="minMax"/>
        </c:scaling>
        <c:delete val="0"/>
        <c:axPos val="b"/>
        <c:numFmt formatCode="General" sourceLinked="0"/>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5970688"/>
        <c:crosses val="autoZero"/>
        <c:auto val="0"/>
        <c:lblOffset val="100"/>
        <c:baseTimeUnit val="days"/>
        <c:majorUnit val="1"/>
        <c:majorTimeUnit val="days"/>
        <c:minorUnit val="1"/>
        <c:minorTimeUnit val="days"/>
      </c:dateAx>
      <c:valAx>
        <c:axId val="105970688"/>
        <c:scaling>
          <c:orientation val="minMax"/>
          <c:max val="1.4"/>
          <c:min val="0.4"/>
        </c:scaling>
        <c:delete val="0"/>
        <c:axPos val="l"/>
        <c:numFmt formatCode="0%" sourceLinked="0"/>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5969152"/>
        <c:crosses val="autoZero"/>
        <c:crossBetween val="midCat"/>
      </c:valAx>
      <c:spPr>
        <a:solidFill>
          <a:srgbClr val="C0C0C0"/>
        </a:solidFill>
        <a:ln w="12700">
          <a:solidFill>
            <a:srgbClr val="808080"/>
          </a:solidFill>
          <a:prstDash val="solid"/>
        </a:ln>
      </c:spPr>
    </c:plotArea>
    <c:legend>
      <c:legendPos val="r"/>
      <c:layout>
        <c:manualLayout>
          <c:xMode val="edge"/>
          <c:yMode val="edge"/>
          <c:x val="0.89521552314284791"/>
          <c:y val="0"/>
          <c:w val="0.10478447685715198"/>
          <c:h val="1"/>
        </c:manualLayout>
      </c:layout>
      <c:overlay val="0"/>
      <c:spPr>
        <a:solidFill>
          <a:srgbClr val="FFFFFF"/>
        </a:solidFill>
        <a:ln w="3175">
          <a:solidFill>
            <a:srgbClr val="000000"/>
          </a:solidFill>
          <a:prstDash val="solid"/>
        </a:ln>
      </c:spPr>
      <c:txPr>
        <a:bodyPr/>
        <a:lstStyle/>
        <a:p>
          <a:pPr>
            <a:defRPr sz="84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a:t>BEU Precipitation Monitor</a:t>
            </a:r>
          </a:p>
        </c:rich>
      </c:tx>
      <c:layout>
        <c:manualLayout>
          <c:xMode val="edge"/>
          <c:yMode val="edge"/>
          <c:x val="0.30632630410654826"/>
          <c:y val="1.9575856443719411E-2"/>
        </c:manualLayout>
      </c:layout>
      <c:overlay val="0"/>
      <c:spPr>
        <a:noFill/>
        <a:ln w="25400">
          <a:noFill/>
        </a:ln>
      </c:spPr>
    </c:title>
    <c:autoTitleDeleted val="0"/>
    <c:plotArea>
      <c:layout>
        <c:manualLayout>
          <c:layoutTarget val="inner"/>
          <c:xMode val="edge"/>
          <c:yMode val="edge"/>
          <c:x val="8.6570477247502775E-2"/>
          <c:y val="0.15660685154975529"/>
          <c:w val="0.90233074361820198"/>
          <c:h val="0.69331158238172919"/>
        </c:manualLayout>
      </c:layout>
      <c:barChart>
        <c:barDir val="col"/>
        <c:grouping val="clustered"/>
        <c:varyColors val="0"/>
        <c:ser>
          <c:idx val="2"/>
          <c:order val="0"/>
          <c:tx>
            <c:v>2006</c:v>
          </c:tx>
          <c:spPr>
            <a:solidFill>
              <a:srgbClr val="FFFFCC"/>
            </a:solidFill>
            <a:ln w="12700">
              <a:solidFill>
                <a:srgbClr val="000000"/>
              </a:solidFill>
              <a:prstDash val="solid"/>
            </a:ln>
          </c:spPr>
          <c:invertIfNegative val="0"/>
          <c:cat>
            <c:strRef>
              <c:f>Data!$B$30:$B$35</c:f>
              <c:strCache>
                <c:ptCount val="6"/>
                <c:pt idx="0">
                  <c:v>Arroyo Seco*</c:v>
                </c:pt>
                <c:pt idx="1">
                  <c:v>Bradley</c:v>
                </c:pt>
                <c:pt idx="2">
                  <c:v>Hastings*</c:v>
                </c:pt>
                <c:pt idx="3">
                  <c:v>Hernandez</c:v>
                </c:pt>
                <c:pt idx="4">
                  <c:v>Hollister</c:v>
                </c:pt>
                <c:pt idx="5">
                  <c:v>Parkfield</c:v>
                </c:pt>
              </c:strCache>
            </c:strRef>
          </c:cat>
          <c:val>
            <c:numRef>
              <c:f>Data!$O$48:$O$53</c:f>
              <c:numCache>
                <c:formatCode>0.00</c:formatCode>
                <c:ptCount val="6"/>
                <c:pt idx="0">
                  <c:v>29.270000000000003</c:v>
                </c:pt>
                <c:pt idx="1">
                  <c:v>12.7</c:v>
                </c:pt>
                <c:pt idx="2">
                  <c:v>21.150000000000002</c:v>
                </c:pt>
                <c:pt idx="3">
                  <c:v>18.790000000000003</c:v>
                </c:pt>
                <c:pt idx="4">
                  <c:v>12.52</c:v>
                </c:pt>
                <c:pt idx="5">
                  <c:v>7.0799999999999992</c:v>
                </c:pt>
              </c:numCache>
            </c:numRef>
          </c:val>
        </c:ser>
        <c:ser>
          <c:idx val="3"/>
          <c:order val="1"/>
          <c:tx>
            <c:v>2007</c:v>
          </c:tx>
          <c:spPr>
            <a:solidFill>
              <a:srgbClr val="CCFFFF"/>
            </a:solidFill>
            <a:ln w="12700">
              <a:solidFill>
                <a:srgbClr val="000000"/>
              </a:solidFill>
              <a:prstDash val="solid"/>
            </a:ln>
          </c:spPr>
          <c:invertIfNegative val="0"/>
          <c:val>
            <c:numRef>
              <c:f>Data!$O$39:$O$44</c:f>
              <c:numCache>
                <c:formatCode>0.00</c:formatCode>
                <c:ptCount val="6"/>
                <c:pt idx="0">
                  <c:v>10.299999999999999</c:v>
                </c:pt>
                <c:pt idx="1">
                  <c:v>4.99</c:v>
                </c:pt>
                <c:pt idx="2">
                  <c:v>11.379999999999999</c:v>
                </c:pt>
                <c:pt idx="3">
                  <c:v>6.43</c:v>
                </c:pt>
                <c:pt idx="4">
                  <c:v>7.12</c:v>
                </c:pt>
                <c:pt idx="5">
                  <c:v>2.52</c:v>
                </c:pt>
              </c:numCache>
            </c:numRef>
          </c:val>
        </c:ser>
        <c:ser>
          <c:idx val="0"/>
          <c:order val="2"/>
          <c:tx>
            <c:v>2008</c:v>
          </c:tx>
          <c:spPr>
            <a:solidFill>
              <a:srgbClr val="9999FF"/>
            </a:solidFill>
            <a:ln w="12700">
              <a:solidFill>
                <a:srgbClr val="000000"/>
              </a:solidFill>
              <a:prstDash val="solid"/>
            </a:ln>
          </c:spPr>
          <c:invertIfNegative val="0"/>
          <c:val>
            <c:numRef>
              <c:f>Data!$O$30:$O$35</c:f>
              <c:numCache>
                <c:formatCode>0.00</c:formatCode>
                <c:ptCount val="6"/>
                <c:pt idx="0">
                  <c:v>23.96</c:v>
                </c:pt>
                <c:pt idx="1">
                  <c:v>10.390000000000002</c:v>
                </c:pt>
                <c:pt idx="2">
                  <c:v>18.760000000000002</c:v>
                </c:pt>
                <c:pt idx="3">
                  <c:v>11.450000000000001</c:v>
                </c:pt>
                <c:pt idx="4">
                  <c:v>9.75</c:v>
                </c:pt>
                <c:pt idx="5">
                  <c:v>6.7399999999999993</c:v>
                </c:pt>
              </c:numCache>
            </c:numRef>
          </c:val>
        </c:ser>
        <c:ser>
          <c:idx val="1"/>
          <c:order val="3"/>
          <c:tx>
            <c:v>2009</c:v>
          </c:tx>
          <c:spPr>
            <a:solidFill>
              <a:srgbClr val="993366"/>
            </a:solidFill>
            <a:ln w="12700">
              <a:solidFill>
                <a:srgbClr val="000000"/>
              </a:solidFill>
              <a:prstDash val="solid"/>
            </a:ln>
          </c:spPr>
          <c:invertIfNegative val="0"/>
          <c:val>
            <c:numRef>
              <c:f>Data!$O$21:$O$26</c:f>
              <c:numCache>
                <c:formatCode>0.00</c:formatCode>
                <c:ptCount val="6"/>
                <c:pt idx="0">
                  <c:v>18.000000000000004</c:v>
                </c:pt>
                <c:pt idx="1">
                  <c:v>9.49</c:v>
                </c:pt>
                <c:pt idx="2">
                  <c:v>15.000000000000002</c:v>
                </c:pt>
                <c:pt idx="3">
                  <c:v>10.750000000000002</c:v>
                </c:pt>
                <c:pt idx="4">
                  <c:v>11.48</c:v>
                </c:pt>
                <c:pt idx="5">
                  <c:v>7.8400000000000007</c:v>
                </c:pt>
              </c:numCache>
            </c:numRef>
          </c:val>
        </c:ser>
        <c:ser>
          <c:idx val="4"/>
          <c:order val="4"/>
          <c:tx>
            <c:v>2010</c:v>
          </c:tx>
          <c:spPr>
            <a:solidFill>
              <a:srgbClr val="660066"/>
            </a:solidFill>
            <a:ln w="12700">
              <a:solidFill>
                <a:srgbClr val="000000"/>
              </a:solidFill>
              <a:prstDash val="solid"/>
            </a:ln>
          </c:spPr>
          <c:invertIfNegative val="0"/>
          <c:val>
            <c:numRef>
              <c:f>Data!$O$12:$O$17</c:f>
              <c:numCache>
                <c:formatCode>0.00</c:formatCode>
                <c:ptCount val="6"/>
                <c:pt idx="0">
                  <c:v>30.34</c:v>
                </c:pt>
                <c:pt idx="1">
                  <c:v>16.399999999999999</c:v>
                </c:pt>
                <c:pt idx="2">
                  <c:v>21.419999999999998</c:v>
                </c:pt>
                <c:pt idx="3">
                  <c:v>23.129999999999995</c:v>
                </c:pt>
                <c:pt idx="4">
                  <c:v>18.359999999999996</c:v>
                </c:pt>
                <c:pt idx="5">
                  <c:v>18.970000000000002</c:v>
                </c:pt>
              </c:numCache>
            </c:numRef>
          </c:val>
        </c:ser>
        <c:ser>
          <c:idx val="6"/>
          <c:order val="5"/>
          <c:tx>
            <c:v>2011</c:v>
          </c:tx>
          <c:spPr>
            <a:solidFill>
              <a:srgbClr val="0066CC"/>
            </a:solidFill>
            <a:ln w="12700">
              <a:solidFill>
                <a:srgbClr val="000000"/>
              </a:solidFill>
              <a:prstDash val="solid"/>
            </a:ln>
          </c:spPr>
          <c:invertIfNegative val="0"/>
          <c:val>
            <c:numRef>
              <c:f>Data!$O$3:$O$8</c:f>
              <c:numCache>
                <c:formatCode>0.00</c:formatCode>
                <c:ptCount val="6"/>
                <c:pt idx="0">
                  <c:v>5.9499999999999993</c:v>
                </c:pt>
                <c:pt idx="1">
                  <c:v>3.9800000000000004</c:v>
                </c:pt>
                <c:pt idx="2">
                  <c:v>6.37</c:v>
                </c:pt>
                <c:pt idx="3">
                  <c:v>5.9399999999999995</c:v>
                </c:pt>
                <c:pt idx="4">
                  <c:v>4.88</c:v>
                </c:pt>
                <c:pt idx="5">
                  <c:v>5.4</c:v>
                </c:pt>
              </c:numCache>
            </c:numRef>
          </c:val>
        </c:ser>
        <c:ser>
          <c:idx val="5"/>
          <c:order val="6"/>
          <c:tx>
            <c:v>Annual Average</c:v>
          </c:tx>
          <c:spPr>
            <a:solidFill>
              <a:srgbClr val="FF8080"/>
            </a:solidFill>
            <a:ln w="12700">
              <a:solidFill>
                <a:srgbClr val="000000"/>
              </a:solidFill>
              <a:prstDash val="solid"/>
            </a:ln>
          </c:spPr>
          <c:invertIfNegative val="0"/>
          <c:val>
            <c:numRef>
              <c:f>Data!$Q$3:$Q$8</c:f>
              <c:numCache>
                <c:formatCode>0.00</c:formatCode>
                <c:ptCount val="6"/>
                <c:pt idx="0">
                  <c:v>24.39</c:v>
                </c:pt>
                <c:pt idx="1">
                  <c:v>11.6</c:v>
                </c:pt>
                <c:pt idx="2">
                  <c:v>24.39</c:v>
                </c:pt>
                <c:pt idx="3">
                  <c:v>16.11</c:v>
                </c:pt>
                <c:pt idx="4">
                  <c:v>13.11</c:v>
                </c:pt>
                <c:pt idx="5">
                  <c:v>14.51</c:v>
                </c:pt>
              </c:numCache>
            </c:numRef>
          </c:val>
        </c:ser>
        <c:dLbls>
          <c:showLegendKey val="0"/>
          <c:showVal val="0"/>
          <c:showCatName val="0"/>
          <c:showSerName val="0"/>
          <c:showPercent val="0"/>
          <c:showBubbleSize val="0"/>
        </c:dLbls>
        <c:gapWidth val="150"/>
        <c:axId val="106516864"/>
        <c:axId val="106518784"/>
      </c:barChart>
      <c:catAx>
        <c:axId val="106516864"/>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Station</a:t>
                </a:r>
              </a:p>
            </c:rich>
          </c:tx>
          <c:layout>
            <c:manualLayout>
              <c:xMode val="edge"/>
              <c:yMode val="edge"/>
              <c:x val="0.51054384017758048"/>
              <c:y val="0.9004893964110929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6518784"/>
        <c:crosses val="autoZero"/>
        <c:auto val="1"/>
        <c:lblAlgn val="ctr"/>
        <c:lblOffset val="100"/>
        <c:tickLblSkip val="1"/>
        <c:tickMarkSkip val="1"/>
        <c:noMultiLvlLbl val="0"/>
      </c:catAx>
      <c:valAx>
        <c:axId val="106518784"/>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Precipitation in Inches</a:t>
                </a:r>
              </a:p>
            </c:rich>
          </c:tx>
          <c:layout>
            <c:manualLayout>
              <c:xMode val="edge"/>
              <c:yMode val="edge"/>
              <c:x val="1.2208657047724751E-2"/>
              <c:y val="0.38336052202283849"/>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6516864"/>
        <c:crosses val="autoZero"/>
        <c:crossBetween val="between"/>
      </c:valAx>
      <c:spPr>
        <a:gradFill rotWithShape="0">
          <a:gsLst>
            <a:gs pos="0">
              <a:srgbClr xmlns:mc="http://schemas.openxmlformats.org/markup-compatibility/2006" xmlns:a14="http://schemas.microsoft.com/office/drawing/2010/main" val="000000" mc:Ignorable="a14" a14:legacySpreadsheetColorIndex="22">
                <a:gamma/>
                <a:shade val="46275"/>
                <a:invGamma/>
              </a:srgbClr>
            </a:gs>
            <a:gs pos="100000">
              <a:srgbClr xmlns:mc="http://schemas.openxmlformats.org/markup-compatibility/2006" xmlns:a14="http://schemas.microsoft.com/office/drawing/2010/main" val="C0C0C0" mc:Ignorable="a14" a14:legacySpreadsheetColorIndex="22"/>
            </a:gs>
          </a:gsLst>
          <a:lin ang="5400000" scaled="1"/>
        </a:gradFill>
        <a:ln w="12700">
          <a:solidFill>
            <a:srgbClr val="808080"/>
          </a:solidFill>
          <a:prstDash val="solid"/>
        </a:ln>
      </c:spPr>
    </c:plotArea>
    <c:legend>
      <c:legendPos val="r"/>
      <c:layout>
        <c:manualLayout>
          <c:xMode val="edge"/>
          <c:yMode val="edge"/>
          <c:x val="8.7680355160932297E-2"/>
          <c:y val="0.93148450244698211"/>
          <c:w val="0.90455049944506105"/>
          <c:h val="6.1990212071778128E-2"/>
        </c:manualLayout>
      </c:layout>
      <c:overlay val="0"/>
      <c:spPr>
        <a:solidFill>
          <a:srgbClr val="FFFFFF"/>
        </a:solidFill>
        <a:ln w="3175">
          <a:solidFill>
            <a:srgbClr val="000000"/>
          </a:solidFill>
          <a:prstDash val="solid"/>
        </a:ln>
      </c:spPr>
      <c:txPr>
        <a:bodyPr/>
        <a:lstStyle/>
        <a:p>
          <a:pPr>
            <a:defRPr sz="1285" b="1" i="0" u="none" strike="noStrike" baseline="0">
              <a:solidFill>
                <a:srgbClr val="000000"/>
              </a:solidFill>
              <a:latin typeface="Arial"/>
              <a:ea typeface="Arial"/>
              <a:cs typeface="Arial"/>
            </a:defRPr>
          </a:pPr>
          <a:endParaRPr lang="en-US"/>
        </a:p>
      </c:txPr>
    </c:legend>
    <c:plotVisOnly val="1"/>
    <c:dispBlanksAs val="gap"/>
    <c:showDLblsOverMax val="0"/>
  </c:chart>
  <c:spPr>
    <a:gradFill rotWithShape="0">
      <a:gsLst>
        <a:gs pos="0">
          <a:srgbClr val="FFCC99"/>
        </a:gs>
        <a:gs pos="100000">
          <a:srgbClr val="FFFF99"/>
        </a:gs>
      </a:gsLst>
      <a:lin ang="18900000" scaled="1"/>
    </a:gra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09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CF07F74-49E0-4309-A974-5E548167050B}" type="slidenum">
              <a:rPr lang="en-US"/>
              <a:pPr/>
              <a:t>‹#›</a:t>
            </a:fld>
            <a:endParaRPr lang="en-US"/>
          </a:p>
        </p:txBody>
      </p:sp>
    </p:spTree>
    <p:extLst>
      <p:ext uri="{BB962C8B-B14F-4D97-AF65-F5344CB8AC3E}">
        <p14:creationId xmlns:p14="http://schemas.microsoft.com/office/powerpoint/2010/main" val="194831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209557B-8A36-4985-9B16-B0A5E161D6C1}" type="slidenum">
              <a:rPr lang="en-US"/>
              <a:pPr/>
              <a:t>‹#›</a:t>
            </a:fld>
            <a:endParaRPr lang="en-US"/>
          </a:p>
        </p:txBody>
      </p:sp>
    </p:spTree>
    <p:extLst>
      <p:ext uri="{BB962C8B-B14F-4D97-AF65-F5344CB8AC3E}">
        <p14:creationId xmlns:p14="http://schemas.microsoft.com/office/powerpoint/2010/main" val="6507578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86529-D7B8-4F94-BE9B-B8ECC3372DD4}"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a:t>This is a presentation to instruct </a:t>
            </a:r>
            <a:r>
              <a:rPr lang="en-US" dirty="0" smtClean="0"/>
              <a:t>Monterey County Fire Chiefs on fuel </a:t>
            </a:r>
            <a:r>
              <a:rPr lang="en-US" dirty="0"/>
              <a:t>moisture and </a:t>
            </a:r>
            <a:r>
              <a:rPr lang="en-US" dirty="0" smtClean="0"/>
              <a:t>fire season outlook.</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E17AB-8231-4F20-BBB6-A556D5C48F84}" type="slidenum">
              <a:rPr lang="en-US"/>
              <a:pPr/>
              <a:t>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On the National Fuel Moisture Database site, you can click on a state.  This is what California looks like.  You can query by map, collection site name, or fuels collected.  You can change the map background (Google) by switching to hillshade or driving maps (or keep it on satellite imagery).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F4CF4-EE1B-4AF2-BC2A-7ED41B55A13F}" type="slidenum">
              <a:rPr lang="en-US"/>
              <a:pPr/>
              <a:t>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This is a view of the 3 fuel moisture collection sites in BEU as of May 2011.  Clicking on the points brings up the call out box (above for Smith Ranch, Battalion 6 – Bear Valley).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F08E2-08AC-4BD9-9109-C83D118AC9E6}" type="slidenum">
              <a:rPr lang="en-US"/>
              <a:pPr/>
              <a:t>6</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This is a screen capture of the Predictive Services Fuels and Fire Danger website.  If your location has an internet connection, please view this online and check out the links.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18F12-4DF5-40EF-8E18-320055E1415D}" type="slidenum">
              <a:rPr lang="en-US"/>
              <a:pPr/>
              <a:t>7</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This is a graph of chamise fuel moisture in the San Benito-Monterey Unit.  It shows historic average for old growth and new growth, as well as site-specific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18F12-4DF5-40EF-8E18-320055E1415D}" type="slidenum">
              <a:rPr lang="en-US"/>
              <a:pPr/>
              <a:t>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This is a graph of chamise fuel moisture in the San Benito-Monterey Unit.  It shows historic average for old growth and new growth, as well as site-specific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80C19-A661-47A7-881C-4FB029760926}" type="slidenum">
              <a:rPr lang="en-US"/>
              <a:pPr/>
              <a:t>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This is an example table of fuel moisture data for San Benito-Monterey Unit from May 5, 2011.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Precipitation is extremely low this year at our RAWS stations:</a:t>
            </a:r>
            <a:r>
              <a:rPr lang="en-US" baseline="0" dirty="0" smtClean="0"/>
              <a:t> 24%-37% of normal</a:t>
            </a:r>
            <a:endParaRPr lang="en-US" dirty="0"/>
          </a:p>
        </p:txBody>
      </p:sp>
      <p:sp>
        <p:nvSpPr>
          <p:cNvPr id="4" name="Slide Number Placeholder 3"/>
          <p:cNvSpPr>
            <a:spLocks noGrp="1"/>
          </p:cNvSpPr>
          <p:nvPr>
            <p:ph type="sldNum" sz="quarter" idx="10"/>
          </p:nvPr>
        </p:nvSpPr>
        <p:spPr/>
        <p:txBody>
          <a:bodyPr/>
          <a:lstStyle/>
          <a:p>
            <a:fld id="{5209557B-8A36-4985-9B16-B0A5E161D6C1}" type="slidenum">
              <a:rPr lang="en-US" smtClean="0"/>
              <a:pPr/>
              <a:t>10</a:t>
            </a:fld>
            <a:endParaRPr lang="en-US"/>
          </a:p>
        </p:txBody>
      </p:sp>
    </p:spTree>
    <p:extLst>
      <p:ext uri="{BB962C8B-B14F-4D97-AF65-F5344CB8AC3E}">
        <p14:creationId xmlns:p14="http://schemas.microsoft.com/office/powerpoint/2010/main" val="283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74E6AAF-1E1B-4F62-B3CE-8516F393F07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49C4-B7B0-43C9-83D1-0239EAEF6E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CC8CA-318A-4116-8F5F-B7AC6617FA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B29FE-EA65-46DC-AA00-4C92052686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9183334-A51D-4755-96D3-8B0BAA4F45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72D7F-81F7-4FE0-A3A9-5B8E719EE0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9ED51-F63D-4063-B437-B6ABB847B8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3E218-D15B-48C3-8CC1-AEEEEDDEE3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D7741-FF00-4307-AFC4-BED276C0E1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36F7F-51ED-4134-85AA-D0B3048307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1321E-F9E0-4F9A-BB27-A1F9710DBC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BAA70F9-0A78-4F91-8746-737803BFD24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72.32.186.224/nfmd/public/states_map.php?state=CA"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gacc.nifc.gov/oscc/predictive/outlooks/myfiles/psamonth.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gacc.nifc.gov/oscc/predictive/outlooks/myfiles/assessmen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gacc.nifc.gov/oscc/predictive/outlooks/myfiles/assessment.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gacc.nifc.gov/oscc/predictive/outlooks/myfiles/assessmen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gacc.nifc.gov/oscc/predictive/fuels_fire-danger/index.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72.32.186.224/nfmd/public/states_map.php?state=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alphotos.berkeley.edu/cgi/img_query?query_src=photos_index&amp;where-taxon=arctostaphylos+glandulosa" TargetMode="External"/><Relationship Id="rId5" Type="http://schemas.openxmlformats.org/officeDocument/2006/relationships/hyperlink" Target="http://calphotos.berkeley.edu/cgi/img_query?query_src=photos_index&amp;where-taxon=Ceanothus+integerrimus" TargetMode="External"/><Relationship Id="rId4" Type="http://schemas.openxmlformats.org/officeDocument/2006/relationships/hyperlink" Target="http://calphotos.berkeley.edu/cgi/img_query?query_src=photos_index&amp;where-taxon=adenostoma+fasciculat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971800"/>
            <a:ext cx="7772400" cy="1470025"/>
          </a:xfrm>
        </p:spPr>
        <p:txBody>
          <a:bodyPr>
            <a:normAutofit fontScale="90000"/>
          </a:bodyPr>
          <a:lstStyle/>
          <a:p>
            <a:r>
              <a:rPr lang="en-US" dirty="0"/>
              <a:t>Fuel Moisture and </a:t>
            </a:r>
            <a:r>
              <a:rPr lang="en-US" dirty="0" err="1"/>
              <a:t>Wildland</a:t>
            </a:r>
            <a:r>
              <a:rPr lang="en-US" dirty="0"/>
              <a:t> Fire </a:t>
            </a:r>
            <a:r>
              <a:rPr lang="en-US" dirty="0" smtClean="0"/>
              <a:t>Danger:</a:t>
            </a:r>
            <a:br>
              <a:rPr lang="en-US" dirty="0" smtClean="0"/>
            </a:br>
            <a:r>
              <a:rPr lang="en-US" dirty="0" smtClean="0"/>
              <a:t>2012 Fire Season outlook</a:t>
            </a:r>
            <a:endParaRPr lang="en-US" dirty="0"/>
          </a:p>
        </p:txBody>
      </p:sp>
      <p:sp>
        <p:nvSpPr>
          <p:cNvPr id="2051" name="Rectangle 3"/>
          <p:cNvSpPr>
            <a:spLocks noGrp="1" noChangeArrowheads="1"/>
          </p:cNvSpPr>
          <p:nvPr>
            <p:ph type="subTitle" idx="1"/>
          </p:nvPr>
        </p:nvSpPr>
        <p:spPr>
          <a:xfrm>
            <a:off x="1447800" y="4495800"/>
            <a:ext cx="6400800" cy="1752600"/>
          </a:xfrm>
        </p:spPr>
        <p:txBody>
          <a:bodyPr/>
          <a:lstStyle/>
          <a:p>
            <a:pPr>
              <a:lnSpc>
                <a:spcPct val="80000"/>
              </a:lnSpc>
            </a:pPr>
            <a:r>
              <a:rPr lang="en-US" sz="2800" dirty="0"/>
              <a:t>Jonathan Pangburn</a:t>
            </a:r>
          </a:p>
          <a:p>
            <a:pPr>
              <a:lnSpc>
                <a:spcPct val="80000"/>
              </a:lnSpc>
            </a:pPr>
            <a:r>
              <a:rPr lang="en-US" sz="2800" dirty="0"/>
              <a:t>CAL FIRE Unit Forester</a:t>
            </a:r>
          </a:p>
          <a:p>
            <a:pPr>
              <a:lnSpc>
                <a:spcPct val="80000"/>
              </a:lnSpc>
            </a:pPr>
            <a:r>
              <a:rPr lang="en-US" sz="2800" dirty="0"/>
              <a:t>San Benito-Monterey Unit</a:t>
            </a:r>
          </a:p>
          <a:p>
            <a:pPr>
              <a:lnSpc>
                <a:spcPct val="80000"/>
              </a:lnSpc>
            </a:pPr>
            <a:r>
              <a:rPr lang="en-US" sz="2800" dirty="0" smtClean="0"/>
              <a:t>March 15, 2012</a:t>
            </a:r>
            <a:endParaRPr lang="en-US" sz="2800" dirty="0"/>
          </a:p>
        </p:txBody>
      </p:sp>
      <p:pic>
        <p:nvPicPr>
          <p:cNvPr id="2052" name="Picture 4" descr="CALF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52401"/>
            <a:ext cx="1536362" cy="198461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AL_FIRE_SCRIPT_LOGO_3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399" y="0"/>
            <a:ext cx="5371507" cy="2054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Precipitation Data</a:t>
            </a:r>
            <a:endParaRPr lang="en-US" dirty="0"/>
          </a:p>
        </p:txBody>
      </p:sp>
      <p:graphicFrame>
        <p:nvGraphicFramePr>
          <p:cNvPr id="8" name="Content Placeholder 7"/>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1628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Local Precipitation Data, cont.</a:t>
            </a:r>
            <a:endParaRPr lang="en-US" dirty="0"/>
          </a:p>
        </p:txBody>
      </p:sp>
      <p:sp>
        <p:nvSpPr>
          <p:cNvPr id="41987" name="Rectangle 3"/>
          <p:cNvSpPr>
            <a:spLocks noGrp="1" noChangeArrowheads="1"/>
          </p:cNvSpPr>
          <p:nvPr>
            <p:ph idx="1"/>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09651299"/>
              </p:ext>
            </p:extLst>
          </p:nvPr>
        </p:nvGraphicFramePr>
        <p:xfrm>
          <a:off x="304800" y="2438400"/>
          <a:ext cx="8620125" cy="2524125"/>
        </p:xfrm>
        <a:graphic>
          <a:graphicData uri="http://schemas.openxmlformats.org/presentationml/2006/ole">
            <mc:AlternateContent xmlns:mc="http://schemas.openxmlformats.org/markup-compatibility/2006">
              <mc:Choice xmlns:v="urn:schemas-microsoft-com:vml" Requires="v">
                <p:oleObj spid="_x0000_s93190" name="Worksheet" r:id="rId4" imgW="8620212" imgH="2524230" progId="Excel.Sheet.8">
                  <p:embed/>
                </p:oleObj>
              </mc:Choice>
              <mc:Fallback>
                <p:oleObj name="Worksheet" r:id="rId4" imgW="8620212" imgH="2524230" progId="Excel.Sheet.8">
                  <p:embed/>
                  <p:pic>
                    <p:nvPicPr>
                      <p:cNvPr id="0" name=""/>
                      <p:cNvPicPr/>
                      <p:nvPr/>
                    </p:nvPicPr>
                    <p:blipFill>
                      <a:blip r:embed="rId5"/>
                      <a:stretch>
                        <a:fillRect/>
                      </a:stretch>
                    </p:blipFill>
                    <p:spPr>
                      <a:xfrm>
                        <a:off x="304800" y="2438400"/>
                        <a:ext cx="8620125" cy="25241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62100"/>
            <a:ext cx="8305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2" name="Rectangle 2"/>
          <p:cNvSpPr>
            <a:spLocks noGrp="1" noChangeArrowheads="1"/>
          </p:cNvSpPr>
          <p:nvPr>
            <p:ph type="title"/>
          </p:nvPr>
        </p:nvSpPr>
        <p:spPr/>
        <p:txBody>
          <a:bodyPr/>
          <a:lstStyle/>
          <a:p>
            <a:r>
              <a:rPr lang="en-US"/>
              <a:t>GACC Fuel Moisture Data</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543984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62100"/>
            <a:ext cx="8305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2" name="Rectangle 2"/>
          <p:cNvSpPr>
            <a:spLocks noGrp="1" noChangeArrowheads="1"/>
          </p:cNvSpPr>
          <p:nvPr>
            <p:ph type="title"/>
          </p:nvPr>
        </p:nvSpPr>
        <p:spPr/>
        <p:txBody>
          <a:bodyPr/>
          <a:lstStyle/>
          <a:p>
            <a:r>
              <a:rPr lang="en-US"/>
              <a:t>GACC Fuel Moisture Data</a:t>
            </a:r>
          </a:p>
        </p:txBody>
      </p:sp>
      <p:sp>
        <p:nvSpPr>
          <p:cNvPr id="2" name="Content Placeholder 1"/>
          <p:cNvSpPr>
            <a:spLocks noGrp="1"/>
          </p:cNvSpPr>
          <p:nvPr>
            <p:ph idx="1"/>
          </p:nvPr>
        </p:nvSpPr>
        <p:spPr/>
        <p:txBody>
          <a:bodyPr/>
          <a:lstStyle/>
          <a:p>
            <a:endParaRPr lang="en-US" dirty="0"/>
          </a:p>
        </p:txBody>
      </p:sp>
      <p:sp>
        <p:nvSpPr>
          <p:cNvPr id="3" name="TextBox 2"/>
          <p:cNvSpPr txBox="1"/>
          <p:nvPr/>
        </p:nvSpPr>
        <p:spPr>
          <a:xfrm>
            <a:off x="1883134" y="4876800"/>
            <a:ext cx="3200400" cy="923330"/>
          </a:xfrm>
          <a:prstGeom prst="rect">
            <a:avLst/>
          </a:prstGeom>
          <a:solidFill>
            <a:schemeClr val="tx1"/>
          </a:solidFill>
        </p:spPr>
        <p:txBody>
          <a:bodyPr wrap="square" rtlCol="0">
            <a:spAutoFit/>
          </a:bodyPr>
          <a:lstStyle/>
          <a:p>
            <a:r>
              <a:rPr lang="en-US" dirty="0">
                <a:solidFill>
                  <a:srgbClr val="FF0000"/>
                </a:solidFill>
              </a:rPr>
              <a:t>1,000 Hour Fuel Moisture is the lowest reading on record (new minimum right now)</a:t>
            </a:r>
          </a:p>
        </p:txBody>
      </p:sp>
      <p:sp>
        <p:nvSpPr>
          <p:cNvPr id="4" name="Up Arrow 3"/>
          <p:cNvSpPr/>
          <p:nvPr/>
        </p:nvSpPr>
        <p:spPr>
          <a:xfrm rot="18259194">
            <a:off x="4707917" y="4104693"/>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61532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600200"/>
            <a:ext cx="8356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6" name="Rectangle 2"/>
          <p:cNvSpPr>
            <a:spLocks noGrp="1" noChangeArrowheads="1"/>
          </p:cNvSpPr>
          <p:nvPr>
            <p:ph type="title"/>
          </p:nvPr>
        </p:nvSpPr>
        <p:spPr/>
        <p:txBody>
          <a:bodyPr>
            <a:normAutofit fontScale="90000"/>
          </a:bodyPr>
          <a:lstStyle/>
          <a:p>
            <a:r>
              <a:rPr lang="en-US"/>
              <a:t>GACC Fuel Moisture Data, cont.</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715127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600200"/>
            <a:ext cx="8356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6" name="Rectangle 2"/>
          <p:cNvSpPr>
            <a:spLocks noGrp="1" noChangeArrowheads="1"/>
          </p:cNvSpPr>
          <p:nvPr>
            <p:ph type="title"/>
          </p:nvPr>
        </p:nvSpPr>
        <p:spPr/>
        <p:txBody>
          <a:bodyPr>
            <a:normAutofit fontScale="90000"/>
          </a:bodyPr>
          <a:lstStyle/>
          <a:p>
            <a:r>
              <a:rPr lang="en-US"/>
              <a:t>GACC Fuel Moisture Data, cont.</a:t>
            </a:r>
          </a:p>
        </p:txBody>
      </p:sp>
      <p:sp>
        <p:nvSpPr>
          <p:cNvPr id="2" name="Content Placeholder 1"/>
          <p:cNvSpPr>
            <a:spLocks noGrp="1"/>
          </p:cNvSpPr>
          <p:nvPr>
            <p:ph idx="1"/>
          </p:nvPr>
        </p:nvSpPr>
        <p:spPr/>
        <p:txBody>
          <a:bodyPr/>
          <a:lstStyle/>
          <a:p>
            <a:endParaRPr lang="en-US" dirty="0"/>
          </a:p>
        </p:txBody>
      </p:sp>
      <p:sp>
        <p:nvSpPr>
          <p:cNvPr id="5" name="TextBox 4"/>
          <p:cNvSpPr txBox="1"/>
          <p:nvPr/>
        </p:nvSpPr>
        <p:spPr>
          <a:xfrm>
            <a:off x="3113532" y="2920591"/>
            <a:ext cx="3124200" cy="646331"/>
          </a:xfrm>
          <a:prstGeom prst="rect">
            <a:avLst/>
          </a:prstGeom>
          <a:solidFill>
            <a:schemeClr val="tx1"/>
          </a:solidFill>
        </p:spPr>
        <p:txBody>
          <a:bodyPr wrap="square" rtlCol="0">
            <a:spAutoFit/>
          </a:bodyPr>
          <a:lstStyle/>
          <a:p>
            <a:r>
              <a:rPr lang="en-US" dirty="0" smtClean="0">
                <a:solidFill>
                  <a:srgbClr val="FF0000"/>
                </a:solidFill>
              </a:rPr>
              <a:t>1,000 Hour Fuel Moisture is near new minimum right now</a:t>
            </a:r>
            <a:endParaRPr lang="en-US" dirty="0">
              <a:solidFill>
                <a:srgbClr val="FF0000"/>
              </a:solidFill>
            </a:endParaRPr>
          </a:p>
        </p:txBody>
      </p:sp>
      <p:sp>
        <p:nvSpPr>
          <p:cNvPr id="6" name="Down Arrow 5"/>
          <p:cNvSpPr/>
          <p:nvPr/>
        </p:nvSpPr>
        <p:spPr>
          <a:xfrm>
            <a:off x="4191000" y="38862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47778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600200"/>
            <a:ext cx="833845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4" name="Rectangle 2"/>
          <p:cNvSpPr>
            <a:spLocks noGrp="1" noChangeArrowheads="1"/>
          </p:cNvSpPr>
          <p:nvPr>
            <p:ph type="title"/>
          </p:nvPr>
        </p:nvSpPr>
        <p:spPr/>
        <p:txBody>
          <a:bodyPr>
            <a:normAutofit fontScale="90000"/>
          </a:bodyPr>
          <a:lstStyle/>
          <a:p>
            <a:r>
              <a:rPr lang="en-US"/>
              <a:t>GACC Fuel Moisture Data, cont.</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37984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600200"/>
            <a:ext cx="833845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4" name="Rectangle 2"/>
          <p:cNvSpPr>
            <a:spLocks noGrp="1" noChangeArrowheads="1"/>
          </p:cNvSpPr>
          <p:nvPr>
            <p:ph type="title"/>
          </p:nvPr>
        </p:nvSpPr>
        <p:spPr/>
        <p:txBody>
          <a:bodyPr>
            <a:normAutofit fontScale="90000"/>
          </a:bodyPr>
          <a:lstStyle/>
          <a:p>
            <a:r>
              <a:rPr lang="en-US"/>
              <a:t>GACC Fuel Moisture Data, cont.</a:t>
            </a:r>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4724400" y="2362200"/>
            <a:ext cx="3429000" cy="646331"/>
          </a:xfrm>
          <a:prstGeom prst="rect">
            <a:avLst/>
          </a:prstGeom>
          <a:solidFill>
            <a:schemeClr val="tx1"/>
          </a:solidFill>
        </p:spPr>
        <p:txBody>
          <a:bodyPr wrap="square" rtlCol="0">
            <a:spAutoFit/>
          </a:bodyPr>
          <a:lstStyle/>
          <a:p>
            <a:r>
              <a:rPr lang="en-US" dirty="0" smtClean="0">
                <a:solidFill>
                  <a:srgbClr val="FF0000"/>
                </a:solidFill>
              </a:rPr>
              <a:t>100 Hour Fuel Moisture is near minimum, well below average</a:t>
            </a:r>
            <a:endParaRPr lang="en-US" dirty="0">
              <a:solidFill>
                <a:srgbClr val="FF0000"/>
              </a:solidFill>
            </a:endParaRPr>
          </a:p>
        </p:txBody>
      </p:sp>
      <p:sp>
        <p:nvSpPr>
          <p:cNvPr id="6" name="Down Arrow 5"/>
          <p:cNvSpPr/>
          <p:nvPr/>
        </p:nvSpPr>
        <p:spPr>
          <a:xfrm rot="1764439">
            <a:off x="4482084" y="3071104"/>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13101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8" name="Rectangle 2"/>
          <p:cNvSpPr>
            <a:spLocks noGrp="1" noChangeArrowheads="1"/>
          </p:cNvSpPr>
          <p:nvPr>
            <p:ph type="title"/>
          </p:nvPr>
        </p:nvSpPr>
        <p:spPr/>
        <p:txBody>
          <a:bodyPr>
            <a:normAutofit fontScale="90000"/>
          </a:bodyPr>
          <a:lstStyle/>
          <a:p>
            <a:r>
              <a:rPr lang="en-US"/>
              <a:t>GACC Fuel Moisture Data, cont.</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2792050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8" name="Rectangle 2"/>
          <p:cNvSpPr>
            <a:spLocks noGrp="1" noChangeArrowheads="1"/>
          </p:cNvSpPr>
          <p:nvPr>
            <p:ph type="title"/>
          </p:nvPr>
        </p:nvSpPr>
        <p:spPr/>
        <p:txBody>
          <a:bodyPr>
            <a:normAutofit fontScale="90000"/>
          </a:bodyPr>
          <a:lstStyle/>
          <a:p>
            <a:r>
              <a:rPr lang="en-US"/>
              <a:t>GACC Fuel Moisture Data, cont.</a:t>
            </a:r>
          </a:p>
        </p:txBody>
      </p:sp>
      <p:sp>
        <p:nvSpPr>
          <p:cNvPr id="2" name="Content Placeholder 1"/>
          <p:cNvSpPr>
            <a:spLocks noGrp="1"/>
          </p:cNvSpPr>
          <p:nvPr>
            <p:ph idx="1"/>
          </p:nvPr>
        </p:nvSpPr>
        <p:spPr/>
        <p:txBody>
          <a:bodyPr/>
          <a:lstStyle/>
          <a:p>
            <a:endParaRPr lang="en-US" dirty="0"/>
          </a:p>
        </p:txBody>
      </p:sp>
      <p:sp>
        <p:nvSpPr>
          <p:cNvPr id="5" name="TextBox 4"/>
          <p:cNvSpPr txBox="1"/>
          <p:nvPr/>
        </p:nvSpPr>
        <p:spPr>
          <a:xfrm>
            <a:off x="3276600" y="3040797"/>
            <a:ext cx="4876800" cy="369332"/>
          </a:xfrm>
          <a:prstGeom prst="rect">
            <a:avLst/>
          </a:prstGeom>
          <a:solidFill>
            <a:schemeClr val="tx1"/>
          </a:solidFill>
        </p:spPr>
        <p:txBody>
          <a:bodyPr wrap="square" rtlCol="0">
            <a:spAutoFit/>
          </a:bodyPr>
          <a:lstStyle/>
          <a:p>
            <a:r>
              <a:rPr lang="en-US" dirty="0" smtClean="0">
                <a:solidFill>
                  <a:srgbClr val="FF0000"/>
                </a:solidFill>
              </a:rPr>
              <a:t>100 Hour Fuel Moisture is at a new minimum</a:t>
            </a:r>
            <a:endParaRPr lang="en-US" dirty="0">
              <a:solidFill>
                <a:srgbClr val="FF0000"/>
              </a:solidFill>
            </a:endParaRPr>
          </a:p>
        </p:txBody>
      </p:sp>
      <p:sp>
        <p:nvSpPr>
          <p:cNvPr id="6" name="Down Arrow 5"/>
          <p:cNvSpPr/>
          <p:nvPr/>
        </p:nvSpPr>
        <p:spPr>
          <a:xfrm rot="1309424">
            <a:off x="4584097" y="35814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131173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sz="4000"/>
              <a:t>National Fuel Moisture Database</a:t>
            </a:r>
          </a:p>
        </p:txBody>
      </p:sp>
      <p:sp>
        <p:nvSpPr>
          <p:cNvPr id="19459" name="Rectangle 3"/>
          <p:cNvSpPr>
            <a:spLocks noGrp="1" noChangeArrowheads="1"/>
          </p:cNvSpPr>
          <p:nvPr>
            <p:ph idx="1"/>
          </p:nvPr>
        </p:nvSpPr>
        <p:spPr/>
        <p:txBody>
          <a:bodyPr/>
          <a:lstStyle/>
          <a:p>
            <a:r>
              <a:rPr lang="en-US">
                <a:hlinkClick r:id="rId3"/>
              </a:rPr>
              <a:t>http://72.32.186.224/nfmd/public/states_map.php?state=CA</a:t>
            </a:r>
            <a:endParaRPr lang="en-US"/>
          </a:p>
          <a:p>
            <a:r>
              <a:rPr lang="en-US"/>
              <a:t>National database</a:t>
            </a:r>
          </a:p>
          <a:p>
            <a:pPr lvl="1"/>
            <a:r>
              <a:rPr lang="en-US"/>
              <a:t>Query entries</a:t>
            </a:r>
          </a:p>
          <a:p>
            <a:pPr lvl="1"/>
            <a:r>
              <a:rPr lang="en-US"/>
              <a:t>Google interface map for navigation</a:t>
            </a:r>
          </a:p>
          <a:p>
            <a:pPr lvl="1"/>
            <a:r>
              <a:rPr lang="en-US"/>
              <a:t>Historic data &amp; graphs</a:t>
            </a:r>
          </a:p>
        </p:txBody>
      </p:sp>
      <p:graphicFrame>
        <p:nvGraphicFramePr>
          <p:cNvPr id="19460" name="Object 4"/>
          <p:cNvGraphicFramePr>
            <a:graphicFrameLocks noChangeAspect="1"/>
          </p:cNvGraphicFramePr>
          <p:nvPr>
            <p:extLst>
              <p:ext uri="{D42A27DB-BD31-4B8C-83A1-F6EECF244321}">
                <p14:modId xmlns:p14="http://schemas.microsoft.com/office/powerpoint/2010/main" val="1695575836"/>
              </p:ext>
            </p:extLst>
          </p:nvPr>
        </p:nvGraphicFramePr>
        <p:xfrm>
          <a:off x="6823075" y="5538788"/>
          <a:ext cx="1727200" cy="687387"/>
        </p:xfrm>
        <a:graphic>
          <a:graphicData uri="http://schemas.openxmlformats.org/presentationml/2006/ole">
            <mc:AlternateContent xmlns:mc="http://schemas.openxmlformats.org/markup-compatibility/2006">
              <mc:Choice xmlns:v="urn:schemas-microsoft-com:vml" Requires="v">
                <p:oleObj spid="_x0000_s19474" name="Packager Shell Object" showAsIcon="1" r:id="rId4" imgW="1727280" imgH="686880" progId="Package">
                  <p:embed/>
                </p:oleObj>
              </mc:Choice>
              <mc:Fallback>
                <p:oleObj name="Packager Shell Object" showAsIcon="1" r:id="rId4" imgW="1727280" imgH="686880" progId="Package">
                  <p:embed/>
                  <p:pic>
                    <p:nvPicPr>
                      <p:cNvPr id="0" name="Object 4"/>
                      <p:cNvPicPr>
                        <a:picLocks noChangeAspect="1" noChangeArrowheads="1"/>
                      </p:cNvPicPr>
                      <p:nvPr/>
                    </p:nvPicPr>
                    <p:blipFill>
                      <a:blip r:embed="rId5"/>
                      <a:srcRect/>
                      <a:stretch>
                        <a:fillRect/>
                      </a:stretch>
                    </p:blipFill>
                    <p:spPr bwMode="auto">
                      <a:xfrm>
                        <a:off x="6823075" y="5538788"/>
                        <a:ext cx="1727200" cy="68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2" name="Rectangle 2"/>
          <p:cNvSpPr>
            <a:spLocks noGrp="1" noChangeArrowheads="1"/>
          </p:cNvSpPr>
          <p:nvPr>
            <p:ph type="title"/>
          </p:nvPr>
        </p:nvSpPr>
        <p:spPr/>
        <p:txBody>
          <a:bodyPr>
            <a:normAutofit fontScale="90000"/>
          </a:bodyPr>
          <a:lstStyle/>
          <a:p>
            <a:r>
              <a:rPr lang="en-US" sz="4000" dirty="0"/>
              <a:t>Energy Release Component, cont.</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4180006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2" name="Rectangle 2"/>
          <p:cNvSpPr>
            <a:spLocks noGrp="1" noChangeArrowheads="1"/>
          </p:cNvSpPr>
          <p:nvPr>
            <p:ph type="title"/>
          </p:nvPr>
        </p:nvSpPr>
        <p:spPr/>
        <p:txBody>
          <a:bodyPr>
            <a:normAutofit fontScale="90000"/>
          </a:bodyPr>
          <a:lstStyle/>
          <a:p>
            <a:r>
              <a:rPr lang="en-US" sz="4000" dirty="0"/>
              <a:t>Energy Release Component, cont.</a:t>
            </a:r>
          </a:p>
        </p:txBody>
      </p:sp>
      <p:sp>
        <p:nvSpPr>
          <p:cNvPr id="2" name="Content Placeholder 1"/>
          <p:cNvSpPr>
            <a:spLocks noGrp="1"/>
          </p:cNvSpPr>
          <p:nvPr>
            <p:ph idx="1"/>
          </p:nvPr>
        </p:nvSpPr>
        <p:spPr/>
        <p:txBody>
          <a:bodyPr/>
          <a:lstStyle/>
          <a:p>
            <a:endParaRPr lang="en-US" dirty="0"/>
          </a:p>
        </p:txBody>
      </p:sp>
      <p:sp>
        <p:nvSpPr>
          <p:cNvPr id="5" name="TextBox 4"/>
          <p:cNvSpPr txBox="1"/>
          <p:nvPr/>
        </p:nvSpPr>
        <p:spPr>
          <a:xfrm>
            <a:off x="3276600" y="2133600"/>
            <a:ext cx="3570516" cy="369332"/>
          </a:xfrm>
          <a:prstGeom prst="rect">
            <a:avLst/>
          </a:prstGeom>
          <a:solidFill>
            <a:schemeClr val="tx1"/>
          </a:solidFill>
        </p:spPr>
        <p:txBody>
          <a:bodyPr wrap="square" rtlCol="0">
            <a:spAutoFit/>
          </a:bodyPr>
          <a:lstStyle/>
          <a:p>
            <a:r>
              <a:rPr lang="en-US" dirty="0" smtClean="0">
                <a:solidFill>
                  <a:srgbClr val="FF0000"/>
                </a:solidFill>
              </a:rPr>
              <a:t>ERC at new maximum right now</a:t>
            </a:r>
            <a:endParaRPr lang="en-US" dirty="0">
              <a:solidFill>
                <a:srgbClr val="FF0000"/>
              </a:solidFill>
            </a:endParaRPr>
          </a:p>
        </p:txBody>
      </p:sp>
      <p:sp>
        <p:nvSpPr>
          <p:cNvPr id="6" name="Down Arrow 5"/>
          <p:cNvSpPr/>
          <p:nvPr/>
        </p:nvSpPr>
        <p:spPr>
          <a:xfrm>
            <a:off x="4191000" y="25908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4623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6" name="Rectangle 2"/>
          <p:cNvSpPr>
            <a:spLocks noGrp="1" noChangeArrowheads="1"/>
          </p:cNvSpPr>
          <p:nvPr>
            <p:ph type="title"/>
          </p:nvPr>
        </p:nvSpPr>
        <p:spPr/>
        <p:txBody>
          <a:bodyPr>
            <a:normAutofit fontScale="90000"/>
          </a:bodyPr>
          <a:lstStyle/>
          <a:p>
            <a:r>
              <a:rPr lang="en-US" sz="4000"/>
              <a:t>Energy Release Component, cont.</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1961416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6" name="Rectangle 2"/>
          <p:cNvSpPr>
            <a:spLocks noGrp="1" noChangeArrowheads="1"/>
          </p:cNvSpPr>
          <p:nvPr>
            <p:ph type="title"/>
          </p:nvPr>
        </p:nvSpPr>
        <p:spPr/>
        <p:txBody>
          <a:bodyPr>
            <a:normAutofit fontScale="90000"/>
          </a:bodyPr>
          <a:lstStyle/>
          <a:p>
            <a:r>
              <a:rPr lang="en-US" sz="4000"/>
              <a:t>Energy Release Component, cont.</a:t>
            </a:r>
          </a:p>
        </p:txBody>
      </p:sp>
      <p:sp>
        <p:nvSpPr>
          <p:cNvPr id="2" name="Content Placeholder 1"/>
          <p:cNvSpPr>
            <a:spLocks noGrp="1"/>
          </p:cNvSpPr>
          <p:nvPr>
            <p:ph idx="1"/>
          </p:nvPr>
        </p:nvSpPr>
        <p:spPr/>
        <p:txBody>
          <a:bodyPr/>
          <a:lstStyle/>
          <a:p>
            <a:endParaRPr lang="en-US" dirty="0"/>
          </a:p>
        </p:txBody>
      </p:sp>
      <p:sp>
        <p:nvSpPr>
          <p:cNvPr id="5" name="TextBox 4"/>
          <p:cNvSpPr txBox="1"/>
          <p:nvPr/>
        </p:nvSpPr>
        <p:spPr>
          <a:xfrm>
            <a:off x="4419600" y="2133599"/>
            <a:ext cx="3505200" cy="369332"/>
          </a:xfrm>
          <a:prstGeom prst="rect">
            <a:avLst/>
          </a:prstGeom>
          <a:solidFill>
            <a:schemeClr val="tx1"/>
          </a:solidFill>
        </p:spPr>
        <p:txBody>
          <a:bodyPr wrap="square" rtlCol="0">
            <a:spAutoFit/>
          </a:bodyPr>
          <a:lstStyle/>
          <a:p>
            <a:r>
              <a:rPr lang="en-US" dirty="0" smtClean="0">
                <a:solidFill>
                  <a:srgbClr val="FF0000"/>
                </a:solidFill>
              </a:rPr>
              <a:t>ERC at new maximum right now</a:t>
            </a:r>
            <a:endParaRPr lang="en-US" dirty="0">
              <a:solidFill>
                <a:srgbClr val="FF0000"/>
              </a:solidFill>
            </a:endParaRPr>
          </a:p>
        </p:txBody>
      </p:sp>
      <p:sp>
        <p:nvSpPr>
          <p:cNvPr id="6" name="Down Arrow 5"/>
          <p:cNvSpPr/>
          <p:nvPr/>
        </p:nvSpPr>
        <p:spPr>
          <a:xfrm rot="2279260">
            <a:off x="4516965" y="2483903"/>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43759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dirty="0" smtClean="0"/>
              <a:t>Region Monthly Outlook</a:t>
            </a:r>
            <a:endParaRPr lang="en-US" dirty="0"/>
          </a:p>
        </p:txBody>
      </p:sp>
      <p:sp>
        <p:nvSpPr>
          <p:cNvPr id="73731" name="Rectangle 3"/>
          <p:cNvSpPr>
            <a:spLocks noGrp="1" noChangeArrowheads="1"/>
          </p:cNvSpPr>
          <p:nvPr>
            <p:ph idx="1"/>
          </p:nvPr>
        </p:nvSpPr>
        <p:spPr/>
        <p:txBody>
          <a:bodyPr/>
          <a:lstStyle/>
          <a:p>
            <a:r>
              <a:rPr lang="en-US" b="1" dirty="0" smtClean="0"/>
              <a:t>Outlook for March:</a:t>
            </a:r>
          </a:p>
          <a:p>
            <a:pPr lvl="1"/>
            <a:r>
              <a:rPr lang="en-US" b="1" dirty="0" smtClean="0"/>
              <a:t>Below normal precipitation for region</a:t>
            </a:r>
          </a:p>
          <a:p>
            <a:pPr lvl="1"/>
            <a:r>
              <a:rPr lang="en-US" b="1" dirty="0" smtClean="0"/>
              <a:t>Near normal temperatures central CA to above normal in southern CA</a:t>
            </a:r>
          </a:p>
          <a:p>
            <a:pPr lvl="1"/>
            <a:r>
              <a:rPr lang="en-US" b="1" dirty="0" smtClean="0"/>
              <a:t>Near normal large fire potential</a:t>
            </a:r>
          </a:p>
          <a:p>
            <a:pPr lvl="1"/>
            <a:r>
              <a:rPr lang="en-US" b="1" dirty="0" smtClean="0"/>
              <a:t>Weather conditions turning drier and warmer toward the end of the month</a:t>
            </a:r>
            <a:endParaRPr lang="en-US" dirty="0"/>
          </a:p>
        </p:txBody>
      </p:sp>
      <p:sp>
        <p:nvSpPr>
          <p:cNvPr id="73732" name="Text Box 4"/>
          <p:cNvSpPr txBox="1">
            <a:spLocks noChangeArrowheads="1"/>
          </p:cNvSpPr>
          <p:nvPr/>
        </p:nvSpPr>
        <p:spPr bwMode="auto">
          <a:xfrm>
            <a:off x="898525" y="6208713"/>
            <a:ext cx="68659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
              </a:rPr>
              <a:t>http://</a:t>
            </a:r>
            <a:r>
              <a:rPr lang="en-US" dirty="0" smtClean="0">
                <a:hlinkClick r:id="rId2"/>
              </a:rPr>
              <a:t>gacc.nifc.gov/oscc/predictive/outlooks/myfiles/psamonth.pdf</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dirty="0" smtClean="0"/>
              <a:t>Region Monthly Outlook</a:t>
            </a:r>
            <a:endParaRPr lang="en-US" dirty="0"/>
          </a:p>
        </p:txBody>
      </p:sp>
      <p:sp>
        <p:nvSpPr>
          <p:cNvPr id="73731" name="Rectangle 3"/>
          <p:cNvSpPr>
            <a:spLocks noGrp="1" noChangeArrowheads="1"/>
          </p:cNvSpPr>
          <p:nvPr>
            <p:ph idx="1"/>
          </p:nvPr>
        </p:nvSpPr>
        <p:spPr/>
        <p:txBody>
          <a:bodyPr/>
          <a:lstStyle/>
          <a:p>
            <a:endParaRPr lang="en-US" dirty="0"/>
          </a:p>
        </p:txBody>
      </p:sp>
      <p:pic>
        <p:nvPicPr>
          <p:cNvPr id="102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67072"/>
            <a:ext cx="5943600" cy="552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586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dirty="0" smtClean="0"/>
              <a:t>Region Seasonal Outlook</a:t>
            </a:r>
            <a:endParaRPr lang="en-US" dirty="0"/>
          </a:p>
        </p:txBody>
      </p:sp>
      <p:sp>
        <p:nvSpPr>
          <p:cNvPr id="73731" name="Rectangle 3"/>
          <p:cNvSpPr>
            <a:spLocks noGrp="1" noChangeArrowheads="1"/>
          </p:cNvSpPr>
          <p:nvPr>
            <p:ph idx="1"/>
          </p:nvPr>
        </p:nvSpPr>
        <p:spPr/>
        <p:txBody>
          <a:bodyPr/>
          <a:lstStyle/>
          <a:p>
            <a:r>
              <a:rPr lang="en-US" b="1" dirty="0" smtClean="0"/>
              <a:t>Outlook for March-June:</a:t>
            </a:r>
          </a:p>
          <a:p>
            <a:pPr lvl="1"/>
            <a:r>
              <a:rPr lang="en-US" b="1" dirty="0" smtClean="0"/>
              <a:t>Below normal precipitation over the entire region</a:t>
            </a:r>
          </a:p>
          <a:p>
            <a:pPr lvl="1"/>
            <a:r>
              <a:rPr lang="en-US" b="1" dirty="0" smtClean="0"/>
              <a:t>Above normal temperatures</a:t>
            </a:r>
          </a:p>
          <a:p>
            <a:pPr lvl="1"/>
            <a:r>
              <a:rPr lang="en-US" b="1" dirty="0" smtClean="0"/>
              <a:t>Drought developing and expanding over the region by spring</a:t>
            </a:r>
          </a:p>
          <a:p>
            <a:pPr lvl="1"/>
            <a:r>
              <a:rPr lang="en-US" b="1" dirty="0" smtClean="0"/>
              <a:t>Above normal potential in most of the mountain areas as well as inland valley and foothill regions away from the coast</a:t>
            </a:r>
            <a:endParaRPr lang="en-US" dirty="0"/>
          </a:p>
        </p:txBody>
      </p:sp>
      <p:sp>
        <p:nvSpPr>
          <p:cNvPr id="73732" name="Text Box 4"/>
          <p:cNvSpPr txBox="1">
            <a:spLocks noChangeArrowheads="1"/>
          </p:cNvSpPr>
          <p:nvPr/>
        </p:nvSpPr>
        <p:spPr bwMode="auto">
          <a:xfrm>
            <a:off x="898525" y="6208713"/>
            <a:ext cx="70839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
              </a:rPr>
              <a:t>http://</a:t>
            </a:r>
            <a:r>
              <a:rPr lang="en-US" dirty="0" smtClean="0">
                <a:hlinkClick r:id="rId2"/>
              </a:rPr>
              <a:t>gacc.nifc.gov/oscc/predictive/outlooks/myfiles/assessment.pdf</a:t>
            </a:r>
            <a:endParaRPr lang="en-US" dirty="0"/>
          </a:p>
        </p:txBody>
      </p:sp>
    </p:spTree>
    <p:extLst>
      <p:ext uri="{BB962C8B-B14F-4D97-AF65-F5344CB8AC3E}">
        <p14:creationId xmlns:p14="http://schemas.microsoft.com/office/powerpoint/2010/main" val="473504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dirty="0" smtClean="0"/>
              <a:t>Region Seasonal Outlook, cont.</a:t>
            </a:r>
            <a:endParaRPr lang="en-US" dirty="0"/>
          </a:p>
        </p:txBody>
      </p:sp>
      <p:sp>
        <p:nvSpPr>
          <p:cNvPr id="73731" name="Rectangle 3"/>
          <p:cNvSpPr>
            <a:spLocks noGrp="1" noChangeArrowheads="1"/>
          </p:cNvSpPr>
          <p:nvPr>
            <p:ph idx="1"/>
          </p:nvPr>
        </p:nvSpPr>
        <p:spPr/>
        <p:txBody>
          <a:bodyPr/>
          <a:lstStyle/>
          <a:p>
            <a:r>
              <a:rPr lang="en-US" b="1" dirty="0" smtClean="0"/>
              <a:t>Outlook for March-June:</a:t>
            </a:r>
          </a:p>
          <a:p>
            <a:pPr lvl="1"/>
            <a:r>
              <a:rPr lang="en-US" b="1" dirty="0" smtClean="0"/>
              <a:t>La Niña weakening, ending altogether by spring</a:t>
            </a:r>
          </a:p>
          <a:p>
            <a:pPr lvl="1"/>
            <a:r>
              <a:rPr lang="en-US" b="1" dirty="0" smtClean="0"/>
              <a:t>Continuation of below average precipitation will likely continue this spring</a:t>
            </a:r>
          </a:p>
          <a:p>
            <a:pPr lvl="1"/>
            <a:r>
              <a:rPr lang="en-US" b="1" dirty="0" smtClean="0"/>
              <a:t>Very little additional rainfall can be expected through the springtime months, especially over Southern CA</a:t>
            </a:r>
          </a:p>
          <a:p>
            <a:pPr lvl="1"/>
            <a:r>
              <a:rPr lang="en-US" b="1" dirty="0" smtClean="0"/>
              <a:t>2011-2012 will undoubtedly finish will far below normal rainfall over nearly the entire region</a:t>
            </a:r>
            <a:endParaRPr lang="en-US" dirty="0"/>
          </a:p>
        </p:txBody>
      </p:sp>
      <p:sp>
        <p:nvSpPr>
          <p:cNvPr id="73732" name="Text Box 4"/>
          <p:cNvSpPr txBox="1">
            <a:spLocks noChangeArrowheads="1"/>
          </p:cNvSpPr>
          <p:nvPr/>
        </p:nvSpPr>
        <p:spPr bwMode="auto">
          <a:xfrm>
            <a:off x="898525" y="6208713"/>
            <a:ext cx="70839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
              </a:rPr>
              <a:t>http://</a:t>
            </a:r>
            <a:r>
              <a:rPr lang="en-US" dirty="0" smtClean="0">
                <a:hlinkClick r:id="rId2"/>
              </a:rPr>
              <a:t>gacc.nifc.gov/oscc/predictive/outlooks/myfiles/assessment.pdf</a:t>
            </a:r>
            <a:endParaRPr lang="en-US" dirty="0"/>
          </a:p>
        </p:txBody>
      </p:sp>
    </p:spTree>
    <p:extLst>
      <p:ext uri="{BB962C8B-B14F-4D97-AF65-F5344CB8AC3E}">
        <p14:creationId xmlns:p14="http://schemas.microsoft.com/office/powerpoint/2010/main" val="1252972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dirty="0" smtClean="0"/>
              <a:t>Region Seasonal Outlook, cont.</a:t>
            </a:r>
            <a:endParaRPr lang="en-US" dirty="0"/>
          </a:p>
        </p:txBody>
      </p:sp>
      <p:sp>
        <p:nvSpPr>
          <p:cNvPr id="73731" name="Rectangle 3"/>
          <p:cNvSpPr>
            <a:spLocks noGrp="1" noChangeArrowheads="1"/>
          </p:cNvSpPr>
          <p:nvPr>
            <p:ph idx="1"/>
          </p:nvPr>
        </p:nvSpPr>
        <p:spPr/>
        <p:txBody>
          <a:bodyPr/>
          <a:lstStyle/>
          <a:p>
            <a:r>
              <a:rPr lang="en-US" b="1" dirty="0" smtClean="0"/>
              <a:t>Outlook for March-June:</a:t>
            </a:r>
          </a:p>
          <a:p>
            <a:pPr lvl="1"/>
            <a:r>
              <a:rPr lang="en-US" b="1" dirty="0" smtClean="0"/>
              <a:t>Above normal large fire potential for many inland and mountainous regions, especially in May and June</a:t>
            </a:r>
          </a:p>
          <a:p>
            <a:pPr lvl="1"/>
            <a:r>
              <a:rPr lang="en-US" b="1" dirty="0" smtClean="0"/>
              <a:t>Uncertainty if monsoon season will bring any relief to expected dry conditions</a:t>
            </a:r>
          </a:p>
        </p:txBody>
      </p:sp>
      <p:sp>
        <p:nvSpPr>
          <p:cNvPr id="73732" name="Text Box 4"/>
          <p:cNvSpPr txBox="1">
            <a:spLocks noChangeArrowheads="1"/>
          </p:cNvSpPr>
          <p:nvPr/>
        </p:nvSpPr>
        <p:spPr bwMode="auto">
          <a:xfrm>
            <a:off x="898525" y="6208713"/>
            <a:ext cx="70839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
              </a:rPr>
              <a:t>http://</a:t>
            </a:r>
            <a:r>
              <a:rPr lang="en-US" dirty="0" smtClean="0">
                <a:hlinkClick r:id="rId2"/>
              </a:rPr>
              <a:t>gacc.nifc.gov/oscc/predictive/outlooks/myfiles/assessment.pdf</a:t>
            </a:r>
            <a:endParaRPr lang="en-US" dirty="0"/>
          </a:p>
        </p:txBody>
      </p:sp>
    </p:spTree>
    <p:extLst>
      <p:ext uri="{BB962C8B-B14F-4D97-AF65-F5344CB8AC3E}">
        <p14:creationId xmlns:p14="http://schemas.microsoft.com/office/powerpoint/2010/main" val="2128508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dirty="0" smtClean="0"/>
              <a:t>Region Seasonal Outlook</a:t>
            </a:r>
            <a:endParaRPr lang="en-US" dirty="0"/>
          </a:p>
        </p:txBody>
      </p:sp>
      <p:sp>
        <p:nvSpPr>
          <p:cNvPr id="73731" name="Rectangle 3"/>
          <p:cNvSpPr>
            <a:spLocks noGrp="1" noChangeArrowheads="1"/>
          </p:cNvSpPr>
          <p:nvPr>
            <p:ph idx="1"/>
          </p:nvPr>
        </p:nvSpPr>
        <p:spPr/>
        <p:txBody>
          <a:bodyPr/>
          <a:lstStyle/>
          <a:p>
            <a:endParaRPr lang="en-US" dirty="0"/>
          </a:p>
        </p:txBody>
      </p:sp>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3029"/>
            <a:ext cx="6019800" cy="566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080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endParaRPr lang="en-US"/>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33400"/>
            <a:ext cx="15578666" cy="876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Region Fuels Discussion</a:t>
            </a:r>
            <a:endParaRPr lang="en-US" dirty="0"/>
          </a:p>
        </p:txBody>
      </p:sp>
      <p:sp>
        <p:nvSpPr>
          <p:cNvPr id="78851" name="Rectangle 3"/>
          <p:cNvSpPr>
            <a:spLocks noGrp="1" noChangeArrowheads="1"/>
          </p:cNvSpPr>
          <p:nvPr>
            <p:ph idx="1"/>
          </p:nvPr>
        </p:nvSpPr>
        <p:spPr/>
        <p:txBody>
          <a:bodyPr/>
          <a:lstStyle/>
          <a:p>
            <a:r>
              <a:rPr lang="en-US" dirty="0" smtClean="0"/>
              <a:t>Fuel dryness is expected to accelerate rapidly this spring as daylight hours become longer and the solar angle becomes higher</a:t>
            </a:r>
          </a:p>
          <a:p>
            <a:r>
              <a:rPr lang="en-US" dirty="0" smtClean="0"/>
              <a:t>Seasonal grasses, which only saw limited </a:t>
            </a:r>
            <a:r>
              <a:rPr lang="en-US" dirty="0" err="1" smtClean="0"/>
              <a:t>greenup</a:t>
            </a:r>
            <a:r>
              <a:rPr lang="en-US" dirty="0" smtClean="0"/>
              <a:t> this year, will be fully cured by early to mid April</a:t>
            </a:r>
          </a:p>
          <a:p>
            <a:r>
              <a:rPr lang="en-US" dirty="0" smtClean="0"/>
              <a:t>Heavier fuels and live fuels will likely become dry enough in May to support fire during windy periods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dirty="0" smtClean="0"/>
              <a:t>Region Fuels Discussion, cont.</a:t>
            </a:r>
            <a:endParaRPr lang="en-US" dirty="0"/>
          </a:p>
        </p:txBody>
      </p:sp>
      <p:sp>
        <p:nvSpPr>
          <p:cNvPr id="78851" name="Rectangle 3"/>
          <p:cNvSpPr>
            <a:spLocks noGrp="1" noChangeArrowheads="1"/>
          </p:cNvSpPr>
          <p:nvPr>
            <p:ph idx="1"/>
          </p:nvPr>
        </p:nvSpPr>
        <p:spPr/>
        <p:txBody>
          <a:bodyPr/>
          <a:lstStyle/>
          <a:p>
            <a:r>
              <a:rPr lang="en-US" dirty="0" smtClean="0"/>
              <a:t>Higher elevations: lack of snowpack may allow mature timber stands to carry fire this summer</a:t>
            </a:r>
          </a:p>
          <a:p>
            <a:r>
              <a:rPr lang="en-US" dirty="0" smtClean="0"/>
              <a:t>Drought conditions are already being experienced over portions of the state</a:t>
            </a:r>
          </a:p>
          <a:p>
            <a:r>
              <a:rPr lang="en-US" dirty="0" smtClean="0"/>
              <a:t>Much of central and southern CA (including BEU) is in a D1, or moderate, drought status</a:t>
            </a:r>
          </a:p>
          <a:p>
            <a:r>
              <a:rPr lang="en-US" dirty="0" smtClean="0"/>
              <a:t>Late spring to summer, expect this area to intensify and expand over much of the state</a:t>
            </a:r>
          </a:p>
          <a:p>
            <a:r>
              <a:rPr lang="en-US" dirty="0" smtClean="0"/>
              <a:t>Lack of winter runoff will prevent reservoir storage from gaining volume</a:t>
            </a:r>
            <a:endParaRPr lang="en-US" dirty="0"/>
          </a:p>
        </p:txBody>
      </p:sp>
    </p:spTree>
    <p:extLst>
      <p:ext uri="{BB962C8B-B14F-4D97-AF65-F5344CB8AC3E}">
        <p14:creationId xmlns:p14="http://schemas.microsoft.com/office/powerpoint/2010/main" val="4282246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n-US" dirty="0" smtClean="0"/>
              <a:t>Drought Map</a:t>
            </a:r>
            <a:endParaRPr lang="en-US" dirty="0"/>
          </a:p>
        </p:txBody>
      </p:sp>
      <p:sp>
        <p:nvSpPr>
          <p:cNvPr id="78851" name="Rectangle 3"/>
          <p:cNvSpPr>
            <a:spLocks noGrp="1" noChangeArrowheads="1"/>
          </p:cNvSpPr>
          <p:nvPr>
            <p:ph idx="1"/>
          </p:nvPr>
        </p:nvSpPr>
        <p:spPr/>
        <p:txBody>
          <a:bodyPr/>
          <a:lstStyle/>
          <a:p>
            <a:endParaRPr lang="en-US" dirty="0"/>
          </a:p>
        </p:txBody>
      </p:sp>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70549"/>
            <a:ext cx="7696200" cy="572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537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384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Southern CA GACC Fuels Info</a:t>
            </a:r>
          </a:p>
        </p:txBody>
      </p:sp>
      <p:sp>
        <p:nvSpPr>
          <p:cNvPr id="26627" name="Rectangle 3"/>
          <p:cNvSpPr>
            <a:spLocks noGrp="1" noChangeArrowheads="1"/>
          </p:cNvSpPr>
          <p:nvPr>
            <p:ph idx="1"/>
          </p:nvPr>
        </p:nvSpPr>
        <p:spPr/>
        <p:txBody>
          <a:bodyPr/>
          <a:lstStyle/>
          <a:p>
            <a:r>
              <a:rPr lang="en-US">
                <a:hlinkClick r:id="rId2"/>
              </a:rPr>
              <a:t>http://gacc.nifc.gov/oscc/predictive/fuels_fire-danger/index.htm</a:t>
            </a:r>
            <a:endParaRPr lang="en-US"/>
          </a:p>
          <a:p>
            <a:r>
              <a:rPr lang="en-US"/>
              <a:t>Also check out link to Weather page:</a:t>
            </a:r>
          </a:p>
          <a:p>
            <a:pPr lvl="1"/>
            <a:r>
              <a:rPr lang="en-US"/>
              <a:t>Links to RAWS/NWS historic data</a:t>
            </a:r>
          </a:p>
          <a:p>
            <a:pPr lvl="1"/>
            <a:r>
              <a:rPr lang="en-US"/>
              <a:t>Webcast from meteorologist for forecast and fuels discussion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
            <a:ext cx="121920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a:t>Local Fuel Moisture </a:t>
            </a:r>
            <a:r>
              <a:rPr lang="en-US" dirty="0" smtClean="0"/>
              <a:t>Data - 2011</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18063176"/>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a:t>Local Fuel Moisture </a:t>
            </a:r>
            <a:r>
              <a:rPr lang="en-US" dirty="0" smtClean="0"/>
              <a:t>Data - 2012</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7403058"/>
              </p:ext>
            </p:extLst>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6161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normAutofit fontScale="90000"/>
          </a:bodyPr>
          <a:lstStyle/>
          <a:p>
            <a:r>
              <a:rPr lang="en-US"/>
              <a:t>Local Fuel Moisture Data, cont.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2278836"/>
              </p:ext>
            </p:extLst>
          </p:nvPr>
        </p:nvGraphicFramePr>
        <p:xfrm>
          <a:off x="1143000" y="1295400"/>
          <a:ext cx="6705600" cy="5412078"/>
        </p:xfrm>
        <a:graphic>
          <a:graphicData uri="http://schemas.openxmlformats.org/drawingml/2006/table">
            <a:tbl>
              <a:tblPr/>
              <a:tblGrid>
                <a:gridCol w="1237920"/>
                <a:gridCol w="764562"/>
                <a:gridCol w="539761"/>
                <a:gridCol w="614695"/>
                <a:gridCol w="1237920"/>
                <a:gridCol w="662213"/>
                <a:gridCol w="633581"/>
                <a:gridCol w="556820"/>
                <a:gridCol w="458128"/>
              </a:tblGrid>
              <a:tr h="360109">
                <a:tc>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b="1" kern="150" dirty="0">
                          <a:solidFill>
                            <a:srgbClr val="FFFFFF"/>
                          </a:solidFill>
                          <a:effectLst/>
                          <a:latin typeface="Times New Roman"/>
                          <a:ea typeface="Times New Roman"/>
                          <a:cs typeface="Mangal"/>
                        </a:rPr>
                        <a:t>Location</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b="1" kern="150">
                          <a:solidFill>
                            <a:srgbClr val="FFFFFF"/>
                          </a:solidFill>
                          <a:effectLst/>
                          <a:latin typeface="Times New Roman"/>
                          <a:ea typeface="Times New Roman"/>
                          <a:cs typeface="Mangal"/>
                        </a:rPr>
                        <a:t>Elevation</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b="1" kern="150">
                          <a:solidFill>
                            <a:srgbClr val="FFFFFF"/>
                          </a:solidFill>
                          <a:effectLst/>
                          <a:latin typeface="Times New Roman"/>
                          <a:ea typeface="Times New Roman"/>
                          <a:cs typeface="Mangal"/>
                        </a:rPr>
                        <a:t>1-hour</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b="1" kern="150">
                          <a:solidFill>
                            <a:srgbClr val="FFFFFF"/>
                          </a:solidFill>
                          <a:effectLst/>
                          <a:latin typeface="Times New Roman"/>
                          <a:ea typeface="Times New Roman"/>
                          <a:cs typeface="Mangal"/>
                        </a:rPr>
                        <a:t>10-hour</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b="1" kern="150">
                          <a:solidFill>
                            <a:srgbClr val="FFFFFF"/>
                          </a:solidFill>
                          <a:effectLst/>
                          <a:latin typeface="Times New Roman"/>
                          <a:ea typeface="Times New Roman"/>
                          <a:cs typeface="Mangal"/>
                        </a:rPr>
                        <a:t>Species</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grid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b="1" kern="150">
                          <a:solidFill>
                            <a:srgbClr val="FFFFFF"/>
                          </a:solidFill>
                          <a:effectLst/>
                          <a:latin typeface="Times New Roman"/>
                          <a:ea typeface="Times New Roman"/>
                          <a:cs typeface="Mangal"/>
                        </a:rPr>
                        <a:t>Fuel Moisture</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0109">
                <a:tc gridSpan="5">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Data available online at the </a:t>
                      </a:r>
                      <a:r>
                        <a:rPr lang="en-US" sz="800" u="sng" kern="150" dirty="0">
                          <a:solidFill>
                            <a:srgbClr val="0000FF"/>
                          </a:solidFill>
                          <a:effectLst/>
                          <a:latin typeface="Times New Roman"/>
                          <a:ea typeface="Times New Roman"/>
                          <a:cs typeface="Mangal"/>
                          <a:hlinkClick r:id="rId3"/>
                        </a:rPr>
                        <a:t>National Fuel Moisture Database (click for link)</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Current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Previous</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Change</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2011</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Battalion 1</a:t>
                      </a:r>
                      <a:endParaRPr lang="en-US" sz="800" kern="150" dirty="0">
                        <a:effectLst/>
                        <a:latin typeface="Times New Roman"/>
                        <a:ea typeface="Times New Roman"/>
                        <a:cs typeface="Mangal"/>
                      </a:endParaRPr>
                    </a:p>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Hastings</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1,800</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5%</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6%</a:t>
                      </a:r>
                      <a:endParaRPr lang="en-US" sz="800" kern="15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u="none" strike="noStrike" kern="150" dirty="0" err="1">
                          <a:solidFill>
                            <a:schemeClr val="bg1"/>
                          </a:solidFill>
                          <a:effectLst/>
                          <a:latin typeface="Times New Roman"/>
                          <a:ea typeface="Times New Roman"/>
                          <a:cs typeface="Mangal"/>
                          <a:hlinkClick r:id="rId4"/>
                        </a:rPr>
                        <a:t>Chamise</a:t>
                      </a:r>
                      <a:r>
                        <a:rPr lang="en-US" sz="800" kern="150" dirty="0">
                          <a:solidFill>
                            <a:schemeClr val="bg1"/>
                          </a:solidFill>
                          <a:effectLst/>
                          <a:latin typeface="Times New Roman"/>
                          <a:ea typeface="Times New Roman"/>
                          <a:cs typeface="Mangal"/>
                        </a:rPr>
                        <a:t> Old</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74%</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67%</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+ 7</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84%</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u="none" strike="noStrike" kern="150" dirty="0" err="1">
                          <a:solidFill>
                            <a:schemeClr val="bg1"/>
                          </a:solidFill>
                          <a:effectLst/>
                          <a:latin typeface="Times New Roman"/>
                          <a:ea typeface="Times New Roman"/>
                          <a:cs typeface="Mangal"/>
                          <a:hlinkClick r:id="rId4"/>
                        </a:rPr>
                        <a:t>Chamise</a:t>
                      </a:r>
                      <a:r>
                        <a:rPr lang="en-US" sz="800" kern="150" dirty="0">
                          <a:solidFill>
                            <a:schemeClr val="bg1"/>
                          </a:solidFill>
                          <a:effectLst/>
                          <a:latin typeface="Times New Roman"/>
                          <a:ea typeface="Times New Roman"/>
                          <a:cs typeface="Mangal"/>
                        </a:rPr>
                        <a:t> New</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N/A</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6010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i="1" u="none" strike="noStrike" kern="150" dirty="0" err="1">
                          <a:solidFill>
                            <a:schemeClr val="bg1"/>
                          </a:solidFill>
                          <a:effectLst/>
                          <a:latin typeface="Times New Roman"/>
                          <a:ea typeface="Times New Roman"/>
                          <a:cs typeface="Mangal"/>
                          <a:hlinkClick r:id="rId5"/>
                        </a:rPr>
                        <a:t>Ceanothus</a:t>
                      </a:r>
                      <a:r>
                        <a:rPr lang="en-US" sz="800" kern="150" dirty="0">
                          <a:solidFill>
                            <a:schemeClr val="bg1"/>
                          </a:solidFill>
                          <a:effectLst/>
                          <a:latin typeface="Times New Roman"/>
                          <a:ea typeface="Times New Roman"/>
                          <a:cs typeface="Mangal"/>
                        </a:rPr>
                        <a:t> Old</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90%</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81%</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+ 9</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112%</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i="1" u="none" strike="noStrike" kern="150" dirty="0" err="1">
                          <a:solidFill>
                            <a:schemeClr val="bg1"/>
                          </a:solidFill>
                          <a:effectLst/>
                          <a:latin typeface="Times New Roman"/>
                          <a:ea typeface="Times New Roman"/>
                          <a:cs typeface="Mangal"/>
                          <a:hlinkClick r:id="rId5"/>
                        </a:rPr>
                        <a:t>Ceanothus</a:t>
                      </a:r>
                      <a:r>
                        <a:rPr lang="en-US" sz="800" kern="150" dirty="0">
                          <a:solidFill>
                            <a:schemeClr val="bg1"/>
                          </a:solidFill>
                          <a:effectLst/>
                          <a:latin typeface="Times New Roman"/>
                          <a:ea typeface="Times New Roman"/>
                          <a:cs typeface="Mangal"/>
                        </a:rPr>
                        <a:t> New</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N/A</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gridSpan="9">
                  <a:txBody>
                    <a:bodyPr/>
                    <a:lstStyle/>
                    <a:p>
                      <a:pPr marL="0" marR="0">
                        <a:lnSpc>
                          <a:spcPct val="150000"/>
                        </a:lnSpc>
                        <a:spcBef>
                          <a:spcPts val="0"/>
                        </a:spcBef>
                        <a:spcAft>
                          <a:spcPts val="0"/>
                        </a:spcAft>
                      </a:pPr>
                      <a:r>
                        <a:rPr lang="en-US" sz="800" kern="150" dirty="0">
                          <a:effectLst/>
                          <a:latin typeface="Times New Roman"/>
                          <a:ea typeface="Times New Roman"/>
                          <a:cs typeface="Mangal"/>
                        </a:rPr>
                        <a:t> </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055">
                <a:tc rowSpan="2">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Battalion 2</a:t>
                      </a:r>
                      <a:endParaRPr lang="en-US" sz="800" kern="150">
                        <a:effectLst/>
                        <a:latin typeface="Times New Roman"/>
                        <a:ea typeface="Times New Roman"/>
                        <a:cs typeface="Mangal"/>
                      </a:endParaRPr>
                    </a:p>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Pebble Beach</a:t>
                      </a:r>
                      <a:endParaRPr lang="en-US" sz="800" kern="15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a:txBody>
                    <a:bodyPr/>
                    <a:lstStyle/>
                    <a:p>
                      <a:pPr marL="0" marR="0" algn="ctr">
                        <a:spcBef>
                          <a:spcPts val="0"/>
                        </a:spcBef>
                        <a:spcAft>
                          <a:spcPts val="0"/>
                        </a:spcAft>
                      </a:pPr>
                      <a:r>
                        <a:rPr lang="en-US" sz="800" kern="150" dirty="0" smtClean="0">
                          <a:solidFill>
                            <a:schemeClr val="bg1"/>
                          </a:solidFill>
                          <a:effectLst/>
                          <a:latin typeface="Times New Roman"/>
                          <a:ea typeface="Times New Roman"/>
                          <a:cs typeface="Mangal"/>
                        </a:rPr>
                        <a:t>350</a:t>
                      </a:r>
                      <a:endParaRPr lang="en-US" sz="800" kern="150" dirty="0">
                        <a:solidFill>
                          <a:schemeClr val="bg1"/>
                        </a:solidFill>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a:txBody>
                    <a:bodyPr/>
                    <a:lstStyle/>
                    <a:p>
                      <a:pPr marL="0" marR="0" algn="ctr">
                        <a:spcBef>
                          <a:spcPts val="0"/>
                        </a:spcBef>
                        <a:spcAft>
                          <a:spcPts val="0"/>
                        </a:spcAft>
                      </a:pPr>
                      <a:r>
                        <a:rPr lang="en-US" sz="800" kern="150" dirty="0">
                          <a:solidFill>
                            <a:schemeClr val="bg1"/>
                          </a:solidFill>
                          <a:effectLst/>
                          <a:latin typeface="Times New Roman"/>
                          <a:ea typeface="Times New Roman"/>
                          <a:cs typeface="Mangal"/>
                        </a:rPr>
                        <a:t>9%</a:t>
                      </a: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a:txBody>
                    <a:bodyPr/>
                    <a:lstStyle/>
                    <a:p>
                      <a:pPr marL="0" marR="0" algn="ctr">
                        <a:spcBef>
                          <a:spcPts val="0"/>
                        </a:spcBef>
                        <a:spcAft>
                          <a:spcPts val="0"/>
                        </a:spcAft>
                      </a:pPr>
                      <a:r>
                        <a:rPr lang="en-US" sz="800" kern="150" dirty="0">
                          <a:solidFill>
                            <a:schemeClr val="bg1"/>
                          </a:solidFill>
                          <a:effectLst/>
                          <a:latin typeface="Times New Roman"/>
                          <a:ea typeface="Times New Roman"/>
                          <a:cs typeface="Mangal"/>
                        </a:rPr>
                        <a:t>10%</a:t>
                      </a: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u="none" strike="noStrike" kern="150" dirty="0">
                          <a:solidFill>
                            <a:schemeClr val="bg1"/>
                          </a:solidFill>
                          <a:effectLst/>
                          <a:latin typeface="Times New Roman"/>
                          <a:ea typeface="Times New Roman"/>
                          <a:cs typeface="Mangal"/>
                          <a:hlinkClick r:id="rId6"/>
                        </a:rPr>
                        <a:t>Manzanita</a:t>
                      </a:r>
                      <a:r>
                        <a:rPr lang="en-US" sz="800" u="none" kern="150" dirty="0">
                          <a:solidFill>
                            <a:schemeClr val="bg1"/>
                          </a:solidFill>
                          <a:effectLst/>
                          <a:latin typeface="Times New Roman"/>
                          <a:ea typeface="Times New Roman"/>
                          <a:cs typeface="Mangal"/>
                        </a:rPr>
                        <a:t> Old</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84%</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85%</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- 1</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N/A</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u="none" strike="noStrike" kern="150" dirty="0">
                          <a:solidFill>
                            <a:schemeClr val="bg1"/>
                          </a:solidFill>
                          <a:effectLst/>
                          <a:latin typeface="Times New Roman"/>
                          <a:ea typeface="Times New Roman"/>
                          <a:cs typeface="Mangal"/>
                          <a:hlinkClick r:id="rId6"/>
                        </a:rPr>
                        <a:t>Manzanita</a:t>
                      </a:r>
                      <a:r>
                        <a:rPr lang="en-US" sz="800" u="none" kern="150" dirty="0">
                          <a:solidFill>
                            <a:schemeClr val="bg1"/>
                          </a:solidFill>
                          <a:effectLst/>
                          <a:latin typeface="Times New Roman"/>
                          <a:ea typeface="Times New Roman"/>
                          <a:cs typeface="Mangal"/>
                        </a:rPr>
                        <a:t> New</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N/A</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gridSpan="9">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408555" algn="l"/>
                          <a:tab pos="2743200" algn="l"/>
                          <a:tab pos="2971800" algn="l"/>
                          <a:tab pos="3200400" algn="l"/>
                        </a:tabLst>
                      </a:pPr>
                      <a:r>
                        <a:rPr lang="en-US" sz="800" kern="150" dirty="0">
                          <a:solidFill>
                            <a:srgbClr val="0000FF"/>
                          </a:solidFill>
                          <a:effectLst/>
                          <a:latin typeface="Times New Roman"/>
                          <a:ea typeface="Times New Roman"/>
                          <a:cs typeface="Mangal"/>
                        </a:rPr>
                        <a:t> </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055">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Battalion 4 Lockwood </a:t>
                      </a:r>
                      <a:r>
                        <a:rPr lang="en-US" sz="800" kern="150" dirty="0" err="1">
                          <a:solidFill>
                            <a:srgbClr val="000000"/>
                          </a:solidFill>
                          <a:effectLst/>
                          <a:latin typeface="Times New Roman"/>
                          <a:ea typeface="Times New Roman"/>
                          <a:cs typeface="Mangal"/>
                        </a:rPr>
                        <a:t>Stn.</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2,800</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3%</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4%</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err="1">
                          <a:solidFill>
                            <a:schemeClr val="bg1"/>
                          </a:solidFill>
                          <a:effectLst/>
                          <a:latin typeface="Times New Roman"/>
                          <a:ea typeface="Times New Roman"/>
                          <a:cs typeface="Mangal"/>
                        </a:rPr>
                        <a:t>Chamise</a:t>
                      </a:r>
                      <a:r>
                        <a:rPr lang="en-US" sz="800" kern="150" dirty="0">
                          <a:solidFill>
                            <a:schemeClr val="bg1"/>
                          </a:solidFill>
                          <a:effectLst/>
                          <a:latin typeface="Times New Roman"/>
                          <a:ea typeface="Times New Roman"/>
                          <a:cs typeface="Mangal"/>
                        </a:rPr>
                        <a:t> Old</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highlight>
                            <a:srgbClr val="FFFF00"/>
                          </a:highlight>
                          <a:latin typeface="Times New Roman"/>
                          <a:ea typeface="Times New Roman"/>
                          <a:cs typeface="Mangal"/>
                        </a:rPr>
                        <a:t>65%</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69%</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- 4</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N/A</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err="1">
                          <a:solidFill>
                            <a:schemeClr val="bg1"/>
                          </a:solidFill>
                          <a:effectLst/>
                          <a:latin typeface="Times New Roman"/>
                          <a:ea typeface="Times New Roman"/>
                          <a:cs typeface="Mangal"/>
                        </a:rPr>
                        <a:t>Chamise</a:t>
                      </a:r>
                      <a:r>
                        <a:rPr lang="en-US" sz="800" kern="150" dirty="0">
                          <a:solidFill>
                            <a:schemeClr val="bg1"/>
                          </a:solidFill>
                          <a:effectLst/>
                          <a:latin typeface="Times New Roman"/>
                          <a:ea typeface="Times New Roman"/>
                          <a:cs typeface="Mangal"/>
                        </a:rPr>
                        <a:t> New</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N/A</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Manzanita Old</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highlight>
                            <a:srgbClr val="FFFF00"/>
                          </a:highlight>
                          <a:latin typeface="Times New Roman"/>
                          <a:ea typeface="Times New Roman"/>
                          <a:cs typeface="Mangal"/>
                        </a:rPr>
                        <a:t>81%</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88%</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- 1</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N/A</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Manzanita New</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N/A</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gridSpan="9">
                  <a:txBody>
                    <a:bodyPr/>
                    <a:lstStyle/>
                    <a:p>
                      <a:pPr marL="0" marR="0" algn="ctr">
                        <a:lnSpc>
                          <a:spcPct val="150000"/>
                        </a:lnSpc>
                        <a:spcBef>
                          <a:spcPts val="0"/>
                        </a:spcBef>
                        <a:spcAft>
                          <a:spcPts val="0"/>
                        </a:spcAft>
                        <a:tabLst>
                          <a:tab pos="-459105" algn="l"/>
                          <a:tab pos="-1905" algn="l"/>
                          <a:tab pos="455295" algn="l"/>
                          <a:tab pos="912495" algn="l"/>
                          <a:tab pos="1369695" algn="l"/>
                          <a:tab pos="1826895" algn="l"/>
                          <a:tab pos="2284095" algn="l"/>
                          <a:tab pos="2512695" algn="l"/>
                          <a:tab pos="2741295" algn="l"/>
                        </a:tabLst>
                      </a:pPr>
                      <a:r>
                        <a:rPr lang="en-US" sz="800" kern="150" dirty="0">
                          <a:solidFill>
                            <a:srgbClr val="000000"/>
                          </a:solidFill>
                          <a:effectLst/>
                          <a:latin typeface="Times New Roman"/>
                          <a:ea typeface="Times New Roman"/>
                          <a:cs typeface="Mangal"/>
                        </a:rPr>
                        <a:t> </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055">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Battalion 4</a:t>
                      </a:r>
                      <a:endParaRPr lang="en-US" sz="800" kern="150" dirty="0">
                        <a:effectLst/>
                        <a:latin typeface="Times New Roman"/>
                        <a:ea typeface="Times New Roman"/>
                        <a:cs typeface="Mangal"/>
                      </a:endParaRPr>
                    </a:p>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Parkfield </a:t>
                      </a:r>
                      <a:r>
                        <a:rPr lang="en-US" sz="800" kern="150" dirty="0" err="1">
                          <a:solidFill>
                            <a:srgbClr val="000000"/>
                          </a:solidFill>
                          <a:effectLst/>
                          <a:latin typeface="Times New Roman"/>
                          <a:ea typeface="Times New Roman"/>
                          <a:cs typeface="Mangal"/>
                        </a:rPr>
                        <a:t>Stn.</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2,200</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err="1">
                          <a:solidFill>
                            <a:schemeClr val="bg1"/>
                          </a:solidFill>
                          <a:effectLst/>
                          <a:latin typeface="Times New Roman"/>
                          <a:ea typeface="Times New Roman"/>
                          <a:cs typeface="Mangal"/>
                        </a:rPr>
                        <a:t>Chamise</a:t>
                      </a:r>
                      <a:r>
                        <a:rPr lang="en-US" sz="800" kern="150" dirty="0">
                          <a:solidFill>
                            <a:schemeClr val="bg1"/>
                          </a:solidFill>
                          <a:effectLst/>
                          <a:latin typeface="Times New Roman"/>
                          <a:ea typeface="Times New Roman"/>
                          <a:cs typeface="Mangal"/>
                        </a:rPr>
                        <a:t> Old</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N/A</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err="1">
                          <a:solidFill>
                            <a:schemeClr val="bg1"/>
                          </a:solidFill>
                          <a:effectLst/>
                          <a:latin typeface="Times New Roman"/>
                          <a:ea typeface="Times New Roman"/>
                          <a:cs typeface="Mangal"/>
                        </a:rPr>
                        <a:t>Chamise</a:t>
                      </a:r>
                      <a:r>
                        <a:rPr lang="en-US" sz="800" kern="150" dirty="0">
                          <a:solidFill>
                            <a:schemeClr val="bg1"/>
                          </a:solidFill>
                          <a:effectLst/>
                          <a:latin typeface="Times New Roman"/>
                          <a:ea typeface="Times New Roman"/>
                          <a:cs typeface="Mangal"/>
                        </a:rPr>
                        <a:t> New</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N/A</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i="1" kern="150" dirty="0" err="1">
                          <a:solidFill>
                            <a:schemeClr val="bg1"/>
                          </a:solidFill>
                          <a:effectLst/>
                          <a:latin typeface="Times New Roman"/>
                          <a:ea typeface="Times New Roman"/>
                          <a:cs typeface="Mangal"/>
                        </a:rPr>
                        <a:t>Ceanothus</a:t>
                      </a:r>
                      <a:r>
                        <a:rPr lang="en-US" sz="800" kern="150" dirty="0">
                          <a:solidFill>
                            <a:schemeClr val="bg1"/>
                          </a:solidFill>
                          <a:effectLst/>
                          <a:latin typeface="Times New Roman"/>
                          <a:ea typeface="Times New Roman"/>
                          <a:cs typeface="Mangal"/>
                        </a:rPr>
                        <a:t> Old</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N/A</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i="1" kern="150">
                          <a:solidFill>
                            <a:schemeClr val="bg1"/>
                          </a:solidFill>
                          <a:effectLst/>
                          <a:latin typeface="Times New Roman"/>
                          <a:ea typeface="Times New Roman"/>
                          <a:cs typeface="Mangal"/>
                        </a:rPr>
                        <a:t>Ceanothus</a:t>
                      </a:r>
                      <a:r>
                        <a:rPr lang="en-US" sz="800" kern="150">
                          <a:solidFill>
                            <a:schemeClr val="bg1"/>
                          </a:solidFill>
                          <a:effectLst/>
                          <a:latin typeface="Times New Roman"/>
                          <a:ea typeface="Times New Roman"/>
                          <a:cs typeface="Mangal"/>
                        </a:rPr>
                        <a:t> New</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chemeClr val="bg1"/>
                          </a:solidFill>
                          <a:effectLst/>
                          <a:latin typeface="Times New Roman"/>
                          <a:ea typeface="Times New Roman"/>
                          <a:cs typeface="Mangal"/>
                        </a:rPr>
                        <a: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N/A</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gridSpan="9">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 </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055">
                <a:tc rowSpan="2">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Battalion 6</a:t>
                      </a:r>
                      <a:endParaRPr lang="en-US" sz="800" kern="150" dirty="0">
                        <a:effectLst/>
                        <a:latin typeface="Times New Roman"/>
                        <a:ea typeface="Times New Roman"/>
                        <a:cs typeface="Mangal"/>
                      </a:endParaRPr>
                    </a:p>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Bear Valley </a:t>
                      </a:r>
                      <a:r>
                        <a:rPr lang="en-US" sz="800" kern="150" dirty="0" err="1">
                          <a:solidFill>
                            <a:srgbClr val="000000"/>
                          </a:solidFill>
                          <a:effectLst/>
                          <a:latin typeface="Times New Roman"/>
                          <a:ea typeface="Times New Roman"/>
                          <a:cs typeface="Mangal"/>
                        </a:rPr>
                        <a:t>Stn.</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1,400</a:t>
                      </a:r>
                      <a:endParaRPr lang="en-US" sz="800" kern="15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3%</a:t>
                      </a:r>
                      <a:endParaRPr lang="en-US" sz="800" kern="150" dirty="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4%</a:t>
                      </a:r>
                      <a:endParaRPr lang="en-US" sz="800" kern="150">
                        <a:effectLst/>
                        <a:latin typeface="Times New Roman"/>
                        <a:ea typeface="Times New Roman"/>
                        <a:cs typeface="Mangal"/>
                      </a:endParaRPr>
                    </a:p>
                  </a:txBody>
                  <a:tcPr marL="47348" marR="47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u="none" strike="noStrike" kern="150">
                          <a:solidFill>
                            <a:srgbClr val="000000"/>
                          </a:solidFill>
                          <a:effectLst/>
                          <a:latin typeface="Times New Roman"/>
                          <a:ea typeface="Times New Roman"/>
                          <a:cs typeface="Mangal"/>
                          <a:hlinkClick r:id="rId4"/>
                        </a:rPr>
                        <a:t>Chamise</a:t>
                      </a:r>
                      <a:r>
                        <a:rPr lang="en-US" sz="800" kern="150">
                          <a:solidFill>
                            <a:srgbClr val="000000"/>
                          </a:solidFill>
                          <a:effectLst/>
                          <a:latin typeface="Times New Roman"/>
                          <a:ea typeface="Times New Roman"/>
                          <a:cs typeface="Mangal"/>
                        </a:rPr>
                        <a:t> Old</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highlight>
                            <a:srgbClr val="FFFF00"/>
                          </a:highlight>
                          <a:latin typeface="Times New Roman"/>
                          <a:ea typeface="Times New Roman"/>
                          <a:cs typeface="Mangal"/>
                        </a:rPr>
                        <a:t>89%</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69%</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+ 20</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92%</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u="none" strike="noStrike" kern="150" dirty="0" err="1">
                          <a:solidFill>
                            <a:srgbClr val="000000"/>
                          </a:solidFill>
                          <a:effectLst/>
                          <a:latin typeface="Times New Roman"/>
                          <a:ea typeface="Times New Roman"/>
                          <a:cs typeface="Mangal"/>
                          <a:hlinkClick r:id="rId4"/>
                        </a:rPr>
                        <a:t>Chamise</a:t>
                      </a:r>
                      <a:r>
                        <a:rPr lang="en-US" sz="800" kern="150" dirty="0">
                          <a:solidFill>
                            <a:srgbClr val="000000"/>
                          </a:solidFill>
                          <a:effectLst/>
                          <a:latin typeface="Times New Roman"/>
                          <a:ea typeface="Times New Roman"/>
                          <a:cs typeface="Mangal"/>
                        </a:rPr>
                        <a:t> New</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80055">
                <a:tc gridSpan="9">
                  <a:txBody>
                    <a:bodyPr/>
                    <a:lstStyle/>
                    <a:p>
                      <a:pPr marL="0" marR="0" algn="ctr">
                        <a:lnSpc>
                          <a:spcPct val="150000"/>
                        </a:lnSpc>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a:solidFill>
                            <a:srgbClr val="000000"/>
                          </a:solidFill>
                          <a:effectLst/>
                          <a:latin typeface="Times New Roman"/>
                          <a:ea typeface="Times New Roman"/>
                          <a:cs typeface="Mangal"/>
                        </a:rPr>
                        <a:t> </a:t>
                      </a:r>
                      <a:endParaRPr lang="en-US" sz="800" kern="150">
                        <a:effectLst/>
                        <a:latin typeface="Times New Roman"/>
                        <a:ea typeface="Times New Roman"/>
                        <a:cs typeface="Mangal"/>
                      </a:endParaRPr>
                    </a:p>
                  </a:txBody>
                  <a:tcPr marL="47348" marR="47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109">
                <a:tc gridSpan="9">
                  <a:txBody>
                    <a:bodyPr/>
                    <a:lstStyle/>
                    <a:p>
                      <a:pPr marL="0" marR="0" algn="ctr">
                        <a:spcBef>
                          <a:spcPts val="0"/>
                        </a:spcBef>
                        <a:spcAft>
                          <a:spcPts val="0"/>
                        </a:spcAft>
                        <a:tabLst>
                          <a:tab pos="0" algn="l"/>
                          <a:tab pos="457200" algn="l"/>
                          <a:tab pos="914400" algn="l"/>
                          <a:tab pos="1371600" algn="l"/>
                          <a:tab pos="1828800" algn="l"/>
                          <a:tab pos="2286000" algn="l"/>
                          <a:tab pos="2743200" algn="l"/>
                          <a:tab pos="2971800" algn="l"/>
                          <a:tab pos="3200400" algn="l"/>
                        </a:tabLst>
                      </a:pPr>
                      <a:r>
                        <a:rPr lang="en-US" sz="800" kern="150" dirty="0">
                          <a:solidFill>
                            <a:srgbClr val="000000"/>
                          </a:solidFill>
                          <a:effectLst/>
                          <a:latin typeface="Times New Roman"/>
                          <a:ea typeface="Times New Roman"/>
                          <a:cs typeface="Mangal"/>
                        </a:rPr>
                        <a:t>The recent precipitation has led to a slight increase for fuel moisture in the unit.  New growth is almost </a:t>
                      </a:r>
                      <a:r>
                        <a:rPr lang="en-US" sz="800" kern="150" dirty="0" smtClean="0">
                          <a:solidFill>
                            <a:srgbClr val="000000"/>
                          </a:solidFill>
                          <a:effectLst/>
                          <a:latin typeface="Times New Roman"/>
                          <a:ea typeface="Times New Roman"/>
                          <a:cs typeface="Mangal"/>
                        </a:rPr>
                        <a:t>non-existent</a:t>
                      </a:r>
                      <a:r>
                        <a:rPr lang="en-US" sz="800" kern="150" dirty="0">
                          <a:solidFill>
                            <a:srgbClr val="000000"/>
                          </a:solidFill>
                          <a:effectLst/>
                          <a:latin typeface="Times New Roman"/>
                          <a:ea typeface="Times New Roman"/>
                          <a:cs typeface="Mangal"/>
                        </a:rPr>
                        <a:t>; where present, it’s on less than 25% of plants and less than 1/4 inch.  The weather forecast calls for continued drought conditions overall, although there is a chance of precipitation this week.</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0036">
                <a:tc gridSpan="9">
                  <a:txBody>
                    <a:bodyPr/>
                    <a:lstStyle/>
                    <a:p>
                      <a:pPr marL="0" marR="0" algn="ctr">
                        <a:spcBef>
                          <a:spcPts val="0"/>
                        </a:spcBef>
                        <a:spcAft>
                          <a:spcPts val="0"/>
                        </a:spcAft>
                      </a:pPr>
                      <a:r>
                        <a:rPr lang="en-US" sz="800" kern="150" dirty="0">
                          <a:solidFill>
                            <a:schemeClr val="bg1"/>
                          </a:solidFill>
                          <a:effectLst/>
                          <a:latin typeface="Times New Roman"/>
                          <a:ea typeface="Times New Roman"/>
                          <a:cs typeface="Mangal"/>
                        </a:rPr>
                        <a:t>LFM is calculated by the formula (Live Sample Weight-Dry Sample Weight)/Dry Sample Weight</a:t>
                      </a: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311">
                <a:tc gridSpan="4">
                  <a:txBody>
                    <a:bodyPr/>
                    <a:lstStyle/>
                    <a:p>
                      <a:pPr marL="0" marR="0" algn="ctr">
                        <a:spcBef>
                          <a:spcPts val="0"/>
                        </a:spcBef>
                        <a:spcAft>
                          <a:spcPts val="0"/>
                        </a:spcAft>
                      </a:pPr>
                      <a:r>
                        <a:rPr lang="en-US" sz="800" kern="150">
                          <a:solidFill>
                            <a:srgbClr val="FF0000"/>
                          </a:solidFill>
                          <a:effectLst/>
                          <a:latin typeface="Times New Roman"/>
                          <a:ea typeface="Times New Roman"/>
                          <a:cs typeface="Mangal"/>
                        </a:rPr>
                        <a:t>60% = critical LFM for chamise</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800" kern="150" dirty="0">
                          <a:solidFill>
                            <a:srgbClr val="FF0000"/>
                          </a:solidFill>
                          <a:effectLst/>
                          <a:latin typeface="Times New Roman"/>
                          <a:ea typeface="Times New Roman"/>
                          <a:cs typeface="Mangal"/>
                        </a:rPr>
                        <a:t>80% = critical LFM for manzanita</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311">
                <a:tc gridSpan="4">
                  <a:txBody>
                    <a:bodyPr/>
                    <a:lstStyle/>
                    <a:p>
                      <a:pPr marL="0" marR="0" algn="ctr">
                        <a:spcBef>
                          <a:spcPts val="0"/>
                        </a:spcBef>
                        <a:spcAft>
                          <a:spcPts val="0"/>
                        </a:spcAft>
                      </a:pPr>
                      <a:r>
                        <a:rPr lang="en-US" sz="800" kern="150">
                          <a:solidFill>
                            <a:srgbClr val="FF0000"/>
                          </a:solidFill>
                          <a:effectLst/>
                          <a:latin typeface="Times New Roman"/>
                          <a:ea typeface="Times New Roman"/>
                          <a:cs typeface="Mangal"/>
                        </a:rPr>
                        <a:t>100% = critical LFM for conifers</a:t>
                      </a:r>
                      <a:endParaRPr lang="en-US" sz="800" kern="15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800" kern="150" dirty="0">
                          <a:solidFill>
                            <a:srgbClr val="FF0000"/>
                          </a:solidFill>
                          <a:effectLst/>
                          <a:latin typeface="Times New Roman"/>
                          <a:ea typeface="Times New Roman"/>
                          <a:cs typeface="Mangal"/>
                        </a:rPr>
                        <a:t>100% = critical LFM for sagebrush</a:t>
                      </a:r>
                      <a:endParaRPr lang="en-US" sz="800" kern="150" dirty="0">
                        <a:effectLst/>
                        <a:latin typeface="Times New Roman"/>
                        <a:ea typeface="Times New Roman"/>
                        <a:cs typeface="Mangal"/>
                      </a:endParaRPr>
                    </a:p>
                  </a:txBody>
                  <a:tcPr marL="47348" marR="47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439</TotalTime>
  <Words>1138</Words>
  <Application>Microsoft Office PowerPoint</Application>
  <PresentationFormat>On-screen Show (4:3)</PresentationFormat>
  <Paragraphs>225</Paragraphs>
  <Slides>32</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Apex</vt:lpstr>
      <vt:lpstr>Packager Shell Object</vt:lpstr>
      <vt:lpstr>Worksheet</vt:lpstr>
      <vt:lpstr>Fuel Moisture and Wildland Fire Danger: 2012 Fire Season outlook</vt:lpstr>
      <vt:lpstr>National Fuel Moisture Database</vt:lpstr>
      <vt:lpstr>PowerPoint Presentation</vt:lpstr>
      <vt:lpstr>PowerPoint Presentation</vt:lpstr>
      <vt:lpstr>Southern CA GACC Fuels Info</vt:lpstr>
      <vt:lpstr>PowerPoint Presentation</vt:lpstr>
      <vt:lpstr>Local Fuel Moisture Data - 2011</vt:lpstr>
      <vt:lpstr>Local Fuel Moisture Data - 2012</vt:lpstr>
      <vt:lpstr>Local Fuel Moisture Data, cont.</vt:lpstr>
      <vt:lpstr>Local Precipitation Data</vt:lpstr>
      <vt:lpstr>Local Precipitation Data, cont.</vt:lpstr>
      <vt:lpstr>GACC Fuel Moisture Data</vt:lpstr>
      <vt:lpstr>GACC Fuel Moisture Data</vt:lpstr>
      <vt:lpstr>GACC Fuel Moisture Data, cont.</vt:lpstr>
      <vt:lpstr>GACC Fuel Moisture Data, cont.</vt:lpstr>
      <vt:lpstr>GACC Fuel Moisture Data, cont.</vt:lpstr>
      <vt:lpstr>GACC Fuel Moisture Data, cont.</vt:lpstr>
      <vt:lpstr>GACC Fuel Moisture Data, cont.</vt:lpstr>
      <vt:lpstr>GACC Fuel Moisture Data, cont.</vt:lpstr>
      <vt:lpstr>Energy Release Component, cont.</vt:lpstr>
      <vt:lpstr>Energy Release Component, cont.</vt:lpstr>
      <vt:lpstr>Energy Release Component, cont.</vt:lpstr>
      <vt:lpstr>Energy Release Component, cont.</vt:lpstr>
      <vt:lpstr>Region Monthly Outlook</vt:lpstr>
      <vt:lpstr>Region Monthly Outlook</vt:lpstr>
      <vt:lpstr>Region Seasonal Outlook</vt:lpstr>
      <vt:lpstr>Region Seasonal Outlook, cont.</vt:lpstr>
      <vt:lpstr>Region Seasonal Outlook, cont.</vt:lpstr>
      <vt:lpstr>Region Seasonal Outlook</vt:lpstr>
      <vt:lpstr>Region Fuels Discussion</vt:lpstr>
      <vt:lpstr>Region Fuels Discussion, cont.</vt:lpstr>
      <vt:lpstr>Drought Map</vt:lpstr>
    </vt:vector>
  </TitlesOfParts>
  <Company>CDF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Moisture and Wildland Fire Danger</dc:title>
  <dc:creator>Jonathan Pangburn</dc:creator>
  <cp:lastModifiedBy>Dan Gearhart</cp:lastModifiedBy>
  <cp:revision>34</cp:revision>
  <dcterms:created xsi:type="dcterms:W3CDTF">2011-05-11T21:07:08Z</dcterms:created>
  <dcterms:modified xsi:type="dcterms:W3CDTF">2012-03-20T17:20:11Z</dcterms:modified>
</cp:coreProperties>
</file>